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56" r:id="rId3"/>
    <p:sldId id="285" r:id="rId4"/>
    <p:sldId id="276" r:id="rId5"/>
    <p:sldId id="280" r:id="rId6"/>
    <p:sldId id="288" r:id="rId7"/>
    <p:sldId id="277" r:id="rId8"/>
    <p:sldId id="281" r:id="rId9"/>
    <p:sldId id="290" r:id="rId10"/>
    <p:sldId id="278" r:id="rId11"/>
    <p:sldId id="282" r:id="rId12"/>
    <p:sldId id="291" r:id="rId13"/>
    <p:sldId id="283" r:id="rId14"/>
    <p:sldId id="279" r:id="rId15"/>
    <p:sldId id="292" r:id="rId16"/>
    <p:sldId id="289" r:id="rId17"/>
    <p:sldId id="293" r:id="rId18"/>
    <p:sldId id="294" r:id="rId19"/>
    <p:sldId id="287" r:id="rId20"/>
    <p:sldId id="295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968"/>
    <a:srgbClr val="4DADC7"/>
    <a:srgbClr val="76C0D4"/>
    <a:srgbClr val="2C778C"/>
    <a:srgbClr val="7FC4D7"/>
    <a:srgbClr val="99D0DF"/>
    <a:srgbClr val="0033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7" autoAdjust="0"/>
    <p:restoredTop sz="93548" autoAdjust="0"/>
  </p:normalViewPr>
  <p:slideViewPr>
    <p:cSldViewPr>
      <p:cViewPr varScale="1">
        <p:scale>
          <a:sx n="64" d="100"/>
          <a:sy n="64" d="100"/>
        </p:scale>
        <p:origin x="-17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F26B9-954D-417D-974E-B147AF2ACA77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35372-F52B-4FE2-AACB-22FC94E5F76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573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28167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19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2816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651E2-6A80-47A9-AD16-176BFEE74492}" type="slidenum">
              <a:rPr lang="es-VE" smtClean="0"/>
              <a:pPr/>
              <a:t>20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xmlns="" val="172816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873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594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4960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9962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423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374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267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559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9452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9935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561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216F-642A-4DD8-B349-A20F2B1ED516}" type="datetimeFigureOut">
              <a:rPr lang="es-ES" smtClean="0"/>
              <a:pPr/>
              <a:t>16/03/2015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C3A5-8F59-4A06-B4E7-57008DBB8D3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4854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logo Colegio San Ignacio de Loy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34" y="4186902"/>
            <a:ext cx="1714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Colegio Loyola – Gum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20226"/>
            <a:ext cx="1714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ogo Colegio Gonza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331" y="4028828"/>
            <a:ext cx="17145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Instituto Técnico Jesús Obrero; Escuela Básica / Unidad Educati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228" y="4120226"/>
            <a:ext cx="19019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11837" y="1124744"/>
            <a:ext cx="88187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4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Elementos </a:t>
            </a:r>
            <a:r>
              <a:rPr lang="es-VE" sz="4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claves de la </a:t>
            </a:r>
            <a:endParaRPr lang="es-VE" sz="44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s-VE" sz="4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Calidad de </a:t>
            </a:r>
            <a:r>
              <a:rPr lang="es-VE" sz="4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VE" sz="4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Educación </a:t>
            </a:r>
          </a:p>
          <a:p>
            <a:pPr algn="ctr"/>
            <a:r>
              <a:rPr lang="es-VE" sz="4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 los colegios de la Compañía </a:t>
            </a:r>
            <a:r>
              <a:rPr lang="es-VE" sz="4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Jesús </a:t>
            </a:r>
            <a:r>
              <a:rPr lang="es-VE" sz="4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E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2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611560" y="3563440"/>
            <a:ext cx="8208912" cy="3177928"/>
          </a:xfrm>
        </p:spPr>
        <p:txBody>
          <a:bodyPr>
            <a:noAutofit/>
          </a:bodyPr>
          <a:lstStyle/>
          <a:p>
            <a:pPr algn="l"/>
            <a:r>
              <a:rPr lang="es-VE" sz="2400" dirty="0" smtClean="0">
                <a:solidFill>
                  <a:schemeClr val="tx1"/>
                </a:solidFill>
              </a:rPr>
              <a:t>Uno de los sentimientos humanos más básicos es la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compasión</a:t>
            </a:r>
            <a:r>
              <a:rPr lang="es-VE" sz="2400" b="1" dirty="0" smtClean="0">
                <a:solidFill>
                  <a:schemeClr val="tx1"/>
                </a:solidFill>
              </a:rPr>
              <a:t>,</a:t>
            </a:r>
            <a:r>
              <a:rPr lang="es-VE" sz="2400" dirty="0" smtClean="0">
                <a:solidFill>
                  <a:schemeClr val="tx1"/>
                </a:solidFill>
              </a:rPr>
              <a:t> es decir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padecer-con</a:t>
            </a:r>
            <a:r>
              <a:rPr lang="es-VE" sz="2400" dirty="0" smtClean="0">
                <a:solidFill>
                  <a:schemeClr val="tx1"/>
                </a:solidFill>
              </a:rPr>
              <a:t>, hacer mío el sufrimiento del otro, ponerme en lugar de él (compasión viene del latín, y la misma palabra en griego es simpatía = </a:t>
            </a:r>
            <a:r>
              <a:rPr lang="es-VE" sz="2400" dirty="0" err="1" smtClean="0">
                <a:solidFill>
                  <a:schemeClr val="tx1"/>
                </a:solidFill>
              </a:rPr>
              <a:t>sym</a:t>
            </a:r>
            <a:r>
              <a:rPr lang="es-VE" sz="2400" dirty="0" smtClean="0">
                <a:solidFill>
                  <a:schemeClr val="tx1"/>
                </a:solidFill>
              </a:rPr>
              <a:t> pathos).</a:t>
            </a:r>
          </a:p>
          <a:p>
            <a:pPr algn="l"/>
            <a:r>
              <a:rPr lang="es-VE" sz="2400" dirty="0">
                <a:solidFill>
                  <a:schemeClr val="tx1"/>
                </a:solidFill>
              </a:rPr>
              <a:t>La verdadera compasión no se da simplemente en la lástima por el desvalido, </a:t>
            </a:r>
            <a:r>
              <a:rPr lang="es-VE" sz="2400" dirty="0" smtClean="0">
                <a:solidFill>
                  <a:schemeClr val="tx1"/>
                </a:solidFill>
              </a:rPr>
              <a:t>sino </a:t>
            </a:r>
            <a:r>
              <a:rPr lang="es-VE" sz="2400" dirty="0">
                <a:solidFill>
                  <a:schemeClr val="tx1"/>
                </a:solidFill>
              </a:rPr>
              <a:t>que </a:t>
            </a:r>
            <a:r>
              <a:rPr lang="es-VE" sz="2400" dirty="0" smtClean="0">
                <a:solidFill>
                  <a:schemeClr val="tx1"/>
                </a:solidFill>
              </a:rPr>
              <a:t>lleva </a:t>
            </a:r>
            <a:r>
              <a:rPr lang="es-VE" sz="2400" dirty="0">
                <a:solidFill>
                  <a:schemeClr val="tx1"/>
                </a:solidFill>
              </a:rPr>
              <a:t>al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reconocimiento y afirmación </a:t>
            </a:r>
            <a:r>
              <a:rPr lang="es-VE" sz="2400" dirty="0">
                <a:solidFill>
                  <a:schemeClr val="tx1"/>
                </a:solidFill>
              </a:rPr>
              <a:t>de él con una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dignidad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igual </a:t>
            </a:r>
            <a:r>
              <a:rPr lang="es-VE" sz="2400" dirty="0" smtClean="0">
                <a:solidFill>
                  <a:schemeClr val="tx1"/>
                </a:solidFill>
              </a:rPr>
              <a:t>a la mía, y a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desear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 realización</a:t>
            </a:r>
            <a:r>
              <a:rPr lang="es-VE" sz="2400" dirty="0">
                <a:solidFill>
                  <a:schemeClr val="tx1"/>
                </a:solidFill>
              </a:rPr>
              <a:t>, como deseo la mía.</a:t>
            </a:r>
            <a:r>
              <a:rPr lang="es-VE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-36512" y="2636912"/>
            <a:ext cx="8784976" cy="1224136"/>
          </a:xfrm>
        </p:spPr>
        <p:txBody>
          <a:bodyPr>
            <a:noAutofit/>
          </a:bodyPr>
          <a:lstStyle/>
          <a:p>
            <a:r>
              <a:rPr lang="es-VE" sz="3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¿Qué entendemos por “Compasivos”?</a:t>
            </a:r>
            <a:endParaRPr lang="en-US" sz="3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 descr="C:\Users\aguinand\Dropbox\Cerpe\Campaña 2015\Fotos Campaña Educación de Calidad\Foto P-8-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06"/>
          <a:stretch/>
        </p:blipFill>
        <p:spPr bwMode="auto">
          <a:xfrm>
            <a:off x="755576" y="476672"/>
            <a:ext cx="2835167" cy="2015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Elipse"/>
          <p:cNvSpPr/>
          <p:nvPr/>
        </p:nvSpPr>
        <p:spPr>
          <a:xfrm>
            <a:off x="3779912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145339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761495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20138" y="747649"/>
            <a:ext cx="1413727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01721" y="1709724"/>
            <a:ext cx="1558821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953417" y="116632"/>
            <a:ext cx="1752826" cy="17528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092280" y="1700808"/>
            <a:ext cx="1846698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47670" y="747649"/>
            <a:ext cx="1418347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Compasivos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04856" cy="4536504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R</a:t>
            </a:r>
            <a:r>
              <a:rPr lang="es-VE" sz="2400" dirty="0" smtClean="0">
                <a:solidFill>
                  <a:schemeClr val="tx1"/>
                </a:solidFill>
              </a:rPr>
              <a:t>econocen </a:t>
            </a:r>
            <a:r>
              <a:rPr lang="es-VE" sz="2400" dirty="0">
                <a:solidFill>
                  <a:schemeClr val="tx1"/>
                </a:solidFill>
              </a:rPr>
              <a:t>al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otro en su dignidad </a:t>
            </a:r>
            <a:r>
              <a:rPr lang="es-VE" sz="2400" dirty="0">
                <a:solidFill>
                  <a:schemeClr val="tx1"/>
                </a:solidFill>
              </a:rPr>
              <a:t>y aman su vida como la propia, haciéndose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hermanos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en el espíritu de “ama al otro como a ti mismo”.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Son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solidarias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que se sienten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corresponsables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unos de los otros y se aproximan al prójimo, no sólo el pariente, el amigo y el vecino, sino también el desconocido, distinto y lejano, con sensibilidad y simpatía para ver y responder a sus necesidades. 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I</a:t>
            </a:r>
            <a:r>
              <a:rPr lang="es-VE" sz="2400" dirty="0" smtClean="0">
                <a:solidFill>
                  <a:schemeClr val="tx1"/>
                </a:solidFill>
              </a:rPr>
              <a:t>dentifican </a:t>
            </a:r>
            <a:r>
              <a:rPr lang="es-VE" sz="2400" dirty="0">
                <a:solidFill>
                  <a:schemeClr val="tx1"/>
                </a:solidFill>
              </a:rPr>
              <a:t>y afirman especialmente a los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débiles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y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excluidos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para promover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 realización</a:t>
            </a:r>
            <a:r>
              <a:rPr lang="es-VE" sz="2400" dirty="0">
                <a:solidFill>
                  <a:schemeClr val="tx1"/>
                </a:solidFill>
              </a:rPr>
              <a:t>.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93610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V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personas “Compasivas”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72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5544616" cy="1143000"/>
          </a:xfrm>
        </p:spPr>
        <p:txBody>
          <a:bodyPr>
            <a:normAutofit/>
          </a:bodyPr>
          <a:lstStyle/>
          <a:p>
            <a:pPr algn="l"/>
            <a:r>
              <a:rPr lang="es-VE" b="1" dirty="0" smtClean="0">
                <a:solidFill>
                  <a:schemeClr val="accent5">
                    <a:lumMod val="50000"/>
                  </a:schemeClr>
                </a:solidFill>
              </a:rPr>
              <a:t>¿Cómo las formamos?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6552728" cy="2160240"/>
          </a:xfrm>
        </p:spPr>
        <p:txBody>
          <a:bodyPr>
            <a:normAutofit fontScale="85000" lnSpcReduction="20000"/>
          </a:bodyPr>
          <a:lstStyle/>
          <a:p>
            <a:pPr marL="0" indent="17463">
              <a:lnSpc>
                <a:spcPct val="120000"/>
              </a:lnSpc>
              <a:spcBef>
                <a:spcPts val="600"/>
              </a:spcBef>
              <a:buNone/>
            </a:pPr>
            <a:r>
              <a:rPr lang="es-VE" sz="2600" dirty="0" smtClean="0"/>
              <a:t>Nuestra tarea de educadores es </a:t>
            </a:r>
            <a:r>
              <a:rPr lang="es-VE" sz="2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cómo enseñar a sentir y gustar internamente la alegría del que ayuda, del que da. </a:t>
            </a:r>
            <a:r>
              <a:rPr lang="es-ES" sz="2600" dirty="0" smtClean="0"/>
              <a:t>¿Cómo convertir la enseñanza de la </a:t>
            </a:r>
            <a:r>
              <a:rPr lang="es-ES" sz="2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compasión que nos muestra el Evangelio</a:t>
            </a:r>
            <a:r>
              <a:rPr lang="es-ES" sz="26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r>
              <a:rPr lang="es-ES" sz="2600" dirty="0" smtClean="0"/>
              <a:t>en contenido de la formación que damos y promovemos? ¿Cómo enseñarlo basado en lo que el niño y el joven viven? </a:t>
            </a:r>
          </a:p>
          <a:p>
            <a:pPr marL="669925" lvl="1" indent="-269875"/>
            <a:endParaRPr lang="es-VE" sz="1700" b="1" dirty="0" smtClean="0"/>
          </a:p>
          <a:p>
            <a:pPr marL="360363">
              <a:buNone/>
            </a:pPr>
            <a:endParaRPr lang="en-US" sz="2100" b="1" dirty="0"/>
          </a:p>
        </p:txBody>
      </p:sp>
      <p:sp>
        <p:nvSpPr>
          <p:cNvPr id="8" name="7 Elipse"/>
          <p:cNvSpPr/>
          <p:nvPr/>
        </p:nvSpPr>
        <p:spPr>
          <a:xfrm>
            <a:off x="6948264" y="548680"/>
            <a:ext cx="1800200" cy="1800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26339" y="1248725"/>
            <a:ext cx="1444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95536" y="3284983"/>
            <a:ext cx="8352928" cy="30432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269875" lvl="0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3200" dirty="0" smtClean="0"/>
              <a:t>Que lo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vean en su vida cotidiana</a:t>
            </a:r>
            <a:r>
              <a:rPr lang="es-ES" sz="3200" dirty="0" smtClean="0"/>
              <a:t>, en su colegio, familia, comunidad y en situaciones históricas y actuales reales, con ejemplos de acciones de ayuda y darse al otro movidas por la compasión.</a:t>
            </a:r>
          </a:p>
          <a:p>
            <a:pPr marL="269875" lvl="0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3200" dirty="0" smtClean="0"/>
              <a:t>Hacerlos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reflexionar en los movimientos de su espíritu </a:t>
            </a:r>
            <a:r>
              <a:rPr lang="es-ES" sz="3200" dirty="0" smtClean="0"/>
              <a:t>cuando ellos son compasivos, en contraste con ellos mismos cuando son indiferentes o crueles con los más débiles y limitados. </a:t>
            </a:r>
          </a:p>
          <a:p>
            <a:pPr marL="269875" lvl="0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3200" dirty="0" smtClean="0"/>
              <a:t>Organizar bien las preguntas, para que ellos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reflexionen y saquen sus conclusiones y contrasten </a:t>
            </a:r>
            <a:r>
              <a:rPr lang="es-ES" sz="3200" dirty="0" smtClean="0"/>
              <a:t>una actitud con la contraria.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Elipse"/>
          <p:cNvSpPr/>
          <p:nvPr/>
        </p:nvSpPr>
        <p:spPr>
          <a:xfrm>
            <a:off x="5953417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280920" cy="2952328"/>
          </a:xfrm>
        </p:spPr>
        <p:txBody>
          <a:bodyPr>
            <a:noAutofit/>
          </a:bodyPr>
          <a:lstStyle/>
          <a:p>
            <a:pPr algn="l"/>
            <a:r>
              <a:rPr lang="es-VE" sz="2400" dirty="0" smtClean="0">
                <a:solidFill>
                  <a:schemeClr val="tx1"/>
                </a:solidFill>
              </a:rPr>
              <a:t>Se trata de un compromiso con la vida y </a:t>
            </a:r>
            <a:r>
              <a:rPr lang="es-VE" sz="2400" dirty="0">
                <a:solidFill>
                  <a:schemeClr val="tx1"/>
                </a:solidFill>
              </a:rPr>
              <a:t>la humanidad; </a:t>
            </a:r>
            <a:r>
              <a:rPr lang="es-VE" sz="2400" dirty="0" smtClean="0">
                <a:solidFill>
                  <a:schemeClr val="tx1"/>
                </a:solidFill>
              </a:rPr>
              <a:t>busca la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transformación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de la realidad con una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actitud compasiva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</a:rPr>
              <a:t>y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solidaria </a:t>
            </a:r>
            <a:r>
              <a:rPr lang="es-VE" sz="2400" dirty="0">
                <a:solidFill>
                  <a:schemeClr val="tx1"/>
                </a:solidFill>
              </a:rPr>
              <a:t>con el </a:t>
            </a:r>
            <a:r>
              <a:rPr lang="es-VE" sz="2400" dirty="0" smtClean="0">
                <a:solidFill>
                  <a:schemeClr val="tx1"/>
                </a:solidFill>
              </a:rPr>
              <a:t>otro</a:t>
            </a:r>
            <a:r>
              <a:rPr lang="es-VE" sz="2400" dirty="0">
                <a:solidFill>
                  <a:schemeClr val="tx1"/>
                </a:solidFill>
              </a:rPr>
              <a:t>. N</a:t>
            </a:r>
            <a:r>
              <a:rPr lang="es-VE" sz="2400" dirty="0" smtClean="0">
                <a:solidFill>
                  <a:schemeClr val="tx1"/>
                </a:solidFill>
              </a:rPr>
              <a:t>o </a:t>
            </a:r>
            <a:r>
              <a:rPr lang="es-VE" sz="2400" dirty="0">
                <a:solidFill>
                  <a:schemeClr val="tx1"/>
                </a:solidFill>
              </a:rPr>
              <a:t>se trata de hacer las cosas por el otro y en lugar de él, sino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con él</a:t>
            </a:r>
            <a:r>
              <a:rPr lang="es-VE" sz="24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.</a:t>
            </a:r>
            <a:endParaRPr lang="es-VE" sz="2400" dirty="0" smtClean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algn="l"/>
            <a:r>
              <a:rPr lang="es-VE" sz="2400" dirty="0">
                <a:solidFill>
                  <a:schemeClr val="tx1"/>
                </a:solidFill>
              </a:rPr>
              <a:t>El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compromiso</a:t>
            </a:r>
            <a:r>
              <a:rPr lang="es-VE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en la educación ignaciana deriva de la misión de la Compañía de Jesús que en la formulación actual “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es el servicio de la fe, del que la promoción de la justicia constituye una exigencia absoluta</a:t>
            </a:r>
            <a:r>
              <a:rPr lang="es-VE" sz="2400" dirty="0">
                <a:solidFill>
                  <a:schemeClr val="tx1"/>
                </a:solidFill>
              </a:rPr>
              <a:t>” </a:t>
            </a:r>
            <a:r>
              <a:rPr lang="es-VE" sz="1800" dirty="0">
                <a:solidFill>
                  <a:schemeClr val="tx1"/>
                </a:solidFill>
              </a:rPr>
              <a:t>(Congregación General 32 D</a:t>
            </a:r>
            <a:r>
              <a:rPr lang="es-VE" sz="1800" dirty="0" smtClean="0">
                <a:solidFill>
                  <a:schemeClr val="tx1"/>
                </a:solidFill>
              </a:rPr>
              <a:t>. 4</a:t>
            </a:r>
            <a:r>
              <a:rPr lang="es-VE" sz="1800" dirty="0">
                <a:solidFill>
                  <a:schemeClr val="tx1"/>
                </a:solidFill>
              </a:rPr>
              <a:t>, n. 1).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835696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1 Título"/>
          <p:cNvSpPr>
            <a:spLocks noGrp="1"/>
          </p:cNvSpPr>
          <p:nvPr>
            <p:ph type="ctrTitle"/>
          </p:nvPr>
        </p:nvSpPr>
        <p:spPr>
          <a:xfrm>
            <a:off x="287016" y="2636912"/>
            <a:ext cx="8856984" cy="1224136"/>
          </a:xfrm>
        </p:spPr>
        <p:txBody>
          <a:bodyPr>
            <a:noAutofit/>
          </a:bodyPr>
          <a:lstStyle/>
          <a:p>
            <a:pPr algn="l"/>
            <a:r>
              <a:rPr lang="es-VE" sz="39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¿Qué entendemos por “Comprometidos”?</a:t>
            </a:r>
            <a:endParaRPr lang="en-US" sz="39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808312" cy="1812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3779912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145339" y="1028102"/>
            <a:ext cx="1752826" cy="17528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761495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920138" y="747649"/>
            <a:ext cx="1413727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901721" y="1709724"/>
            <a:ext cx="1558821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092280" y="1700808"/>
            <a:ext cx="1846698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147670" y="747649"/>
            <a:ext cx="1418347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Compasivos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0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568952" cy="4536504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Están implicadas con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la solución de los problemas </a:t>
            </a:r>
            <a:r>
              <a:rPr lang="es-VE" sz="2400" dirty="0" smtClean="0">
                <a:solidFill>
                  <a:schemeClr val="tx1"/>
                </a:solidFill>
              </a:rPr>
              <a:t>que aquejan a la humanidad de nuestro tiempo, en su entorno inmediato y distante.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Tienen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visión crítica </a:t>
            </a:r>
            <a:r>
              <a:rPr lang="es-VE" sz="2400" dirty="0" smtClean="0">
                <a:solidFill>
                  <a:schemeClr val="tx1"/>
                </a:solidFill>
              </a:rPr>
              <a:t>de la realidad, van a la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comprensión de las causas</a:t>
            </a:r>
            <a:r>
              <a:rPr lang="es-VE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de los males para su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transformación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desde las raíces.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A</a:t>
            </a:r>
            <a:r>
              <a:rPr lang="es-VE" sz="2400" dirty="0" smtClean="0">
                <a:solidFill>
                  <a:schemeClr val="tx1"/>
                </a:solidFill>
              </a:rPr>
              <a:t>sumen lo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público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como plataforma de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bien común</a:t>
            </a:r>
            <a:r>
              <a:rPr lang="es-VE" sz="2400" dirty="0" smtClean="0">
                <a:solidFill>
                  <a:schemeClr val="tx1"/>
                </a:solidFill>
              </a:rPr>
              <a:t>, nacional e internacional.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Son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creativas de nuevas posibilidades</a:t>
            </a:r>
            <a:r>
              <a:rPr lang="es-VE" sz="2400" dirty="0" smtClean="0">
                <a:solidFill>
                  <a:schemeClr val="tx1"/>
                </a:solidFill>
              </a:rPr>
              <a:t>, estructuras sociales e instituciones, para que todos tengan oportunidades de vida digna.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Cuidan y preservan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la naturaleza</a:t>
            </a:r>
            <a:r>
              <a:rPr lang="es-VE" sz="24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.</a:t>
            </a:r>
            <a:endParaRPr lang="es-ES" sz="2400" b="1" dirty="0" smtClean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80120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V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personas “Comprometidas”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5544616" cy="1143000"/>
          </a:xfrm>
          <a:noFill/>
        </p:spPr>
        <p:txBody>
          <a:bodyPr>
            <a:normAutofit/>
          </a:bodyPr>
          <a:lstStyle/>
          <a:p>
            <a:pPr algn="l"/>
            <a:r>
              <a:rPr lang="es-VE" b="1" dirty="0" smtClean="0">
                <a:solidFill>
                  <a:schemeClr val="accent5">
                    <a:lumMod val="50000"/>
                  </a:schemeClr>
                </a:solidFill>
              </a:rPr>
              <a:t>¿Cómo las formamos?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3514" y="908720"/>
            <a:ext cx="6662953" cy="2448272"/>
          </a:xfrm>
        </p:spPr>
        <p:txBody>
          <a:bodyPr>
            <a:normAutofit fontScale="92500" lnSpcReduction="10000"/>
          </a:bodyPr>
          <a:lstStyle/>
          <a:p>
            <a:pPr marL="0" indent="17463">
              <a:lnSpc>
                <a:spcPct val="110000"/>
              </a:lnSpc>
              <a:spcBef>
                <a:spcPts val="600"/>
              </a:spcBef>
              <a:buNone/>
            </a:pPr>
            <a:r>
              <a:rPr lang="es-ES_tradnl" sz="2300" dirty="0"/>
              <a:t>En nuestros colegios debemos </a:t>
            </a:r>
            <a:r>
              <a:rPr lang="es-ES_tradnl" sz="23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ofrecer un abanico de posibilidades, acordes a la edad</a:t>
            </a:r>
            <a:r>
              <a:rPr lang="es-ES_tradnl" sz="23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s-ES_tradnl" sz="2300" dirty="0"/>
              <a:t>para que </a:t>
            </a:r>
            <a:r>
              <a:rPr lang="es-ES_tradnl" sz="23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todos los estudiantes </a:t>
            </a:r>
            <a:r>
              <a:rPr lang="es-ES_tradnl" sz="2300" dirty="0"/>
              <a:t>se involucren en </a:t>
            </a:r>
            <a:r>
              <a:rPr lang="es-ES_tradnl" sz="2300" dirty="0" smtClean="0"/>
              <a:t>actividades orientadas a detectar y comprender problemas que afectan la calidad de la vida de los demás y del ambiente, participar en la búsqueda de soluciones y ayudar a implementarlas. Aquí se da la </a:t>
            </a:r>
            <a:r>
              <a:rPr lang="es-ES_tradnl" sz="23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vinculación con el apostolado social</a:t>
            </a:r>
            <a:r>
              <a:rPr lang="es-ES_tradnl" sz="2300" dirty="0" smtClean="0"/>
              <a:t>. </a:t>
            </a:r>
            <a:endParaRPr lang="es-VE" sz="1700" b="1" dirty="0" smtClean="0"/>
          </a:p>
          <a:p>
            <a:pPr marL="360363">
              <a:buNone/>
            </a:pPr>
            <a:endParaRPr lang="en-US" sz="2100" b="1" dirty="0"/>
          </a:p>
        </p:txBody>
      </p:sp>
      <p:sp>
        <p:nvSpPr>
          <p:cNvPr id="8" name="7 Elipse"/>
          <p:cNvSpPr/>
          <p:nvPr/>
        </p:nvSpPr>
        <p:spPr>
          <a:xfrm>
            <a:off x="6996468" y="548680"/>
            <a:ext cx="1800200" cy="1800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48264" y="1248725"/>
            <a:ext cx="1896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24444" y="3359494"/>
            <a:ext cx="8540044" cy="328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69875" lvl="0" indent="-269875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s-VE" sz="2100" dirty="0" smtClean="0"/>
          </a:p>
          <a:p>
            <a:pPr marL="269875" lvl="0" indent="-269875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VE" sz="2000" dirty="0" smtClean="0"/>
              <a:t>Actividades y experiencias </a:t>
            </a:r>
            <a:r>
              <a:rPr lang="es-VE" sz="2000" dirty="0"/>
              <a:t>de </a:t>
            </a:r>
            <a:r>
              <a:rPr lang="es-VE" sz="20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Pastoral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Social, </a:t>
            </a:r>
            <a:r>
              <a:rPr lang="es-VE" sz="20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trabajo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social-comunitario y apoyo educativo</a:t>
            </a:r>
            <a:r>
              <a:rPr lang="es-VE" sz="2000" dirty="0" smtClean="0"/>
              <a:t>, que </a:t>
            </a:r>
            <a:r>
              <a:rPr lang="es-VE" sz="2000" dirty="0"/>
              <a:t>beneficien a personas externas al </a:t>
            </a:r>
            <a:r>
              <a:rPr lang="es-VE" sz="2000" dirty="0" smtClean="0"/>
              <a:t>colegio</a:t>
            </a:r>
            <a:r>
              <a:rPr lang="es-ES_tradnl" sz="2000" dirty="0" smtClean="0"/>
              <a:t>.</a:t>
            </a:r>
          </a:p>
          <a:p>
            <a:pPr marL="269875" lvl="0" indent="-269875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_tradnl" sz="2000" dirty="0" smtClean="0"/>
              <a:t>Elaboración de</a:t>
            </a:r>
            <a:r>
              <a:rPr lang="es-ES_tradnl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proyectos centrados </a:t>
            </a:r>
            <a:r>
              <a:rPr lang="es-ES_tradnl" sz="2000" dirty="0" smtClean="0"/>
              <a:t>en la identificación de causas y propuestas de soluciones a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problemas sociales</a:t>
            </a:r>
            <a:r>
              <a:rPr lang="es-ES_tradnl" sz="2000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.</a:t>
            </a:r>
            <a:endParaRPr lang="es-ES" sz="2000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269875" indent="-269875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VE" sz="2000" dirty="0">
                <a:latin typeface="+mj-lt"/>
              </a:rPr>
              <a:t>C</a:t>
            </a:r>
            <a:r>
              <a:rPr lang="es-VE" sz="2000" dirty="0" smtClean="0">
                <a:latin typeface="+mj-lt"/>
              </a:rPr>
              <a:t>ampañas y otras actividades de </a:t>
            </a:r>
            <a:r>
              <a:rPr lang="es-VE" sz="2000" dirty="0"/>
              <a:t>concientización y acción por </a:t>
            </a:r>
            <a:r>
              <a:rPr lang="es-VE" sz="2000" b="1" dirty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defensa de los derechos humanos</a:t>
            </a:r>
            <a:r>
              <a:rPr lang="es-VE" sz="20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s-VE" sz="2000" dirty="0"/>
              <a:t>apoyo a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grupos de población vulnerables y las instituciones los que atienden</a:t>
            </a:r>
            <a:r>
              <a:rPr lang="es-VE" sz="20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es-VE" sz="2000" dirty="0" smtClean="0"/>
              <a:t>dentro o fuera del país, cuido del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ambiente</a:t>
            </a:r>
            <a:r>
              <a:rPr lang="es-VE" sz="2000" dirty="0" smtClean="0"/>
              <a:t>…</a:t>
            </a:r>
            <a:endParaRPr lang="es-ES" sz="2000" dirty="0" smtClean="0"/>
          </a:p>
          <a:p>
            <a:pPr marL="269875" indent="-269875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s-ES" sz="2100" dirty="0" smtClean="0"/>
              <a:t>Diversos grupos organizados de </a:t>
            </a:r>
            <a:r>
              <a:rPr lang="es-ES" sz="21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Trabajo Voluntario y Acción Juvenil</a:t>
            </a:r>
            <a:r>
              <a:rPr lang="es-ES" sz="2100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. </a:t>
            </a:r>
            <a:endParaRPr lang="es-ES" sz="2100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269875" lvl="0" indent="-269875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s-ES" sz="21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009954"/>
              </p:ext>
            </p:extLst>
          </p:nvPr>
        </p:nvGraphicFramePr>
        <p:xfrm>
          <a:off x="251518" y="1484784"/>
          <a:ext cx="8712969" cy="5228247"/>
        </p:xfrm>
        <a:graphic>
          <a:graphicData uri="http://schemas.openxmlformats.org/drawingml/2006/table">
            <a:tbl>
              <a:tblPr/>
              <a:tblGrid>
                <a:gridCol w="6912770"/>
                <a:gridCol w="1800199"/>
              </a:tblGrid>
              <a:tr h="4395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2000" b="1" spc="-3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Dimensiones y competencias esperadas en el egresado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2000" b="1" spc="-3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Apuntan a formar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56088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3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1. Dimensión </a:t>
                      </a:r>
                      <a:r>
                        <a:rPr lang="es-VE" sz="1800" b="0" spc="-3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Ética. </a:t>
                      </a:r>
                      <a:r>
                        <a:rPr lang="es-VE" sz="1800" spc="-3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Asume principios, actitudes y valores que orientan su vida, sus decisiones y el uso de su libertad, responsables consigo mismas y comprometidas con su entorno.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3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 Conscientes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570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3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2. Dimensión </a:t>
                      </a:r>
                      <a:r>
                        <a:rPr lang="es-VE" sz="1800" b="0" spc="-3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Espiritual. </a:t>
                      </a:r>
                      <a:r>
                        <a:rPr lang="es-VE" sz="1800" spc="-3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Asume un compromiso cristiano en su opción de vida, orientado desde la espiritualidad ignaciana.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3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Conscientes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  <a:p>
                      <a:pPr marL="90488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3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Comprometidos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813"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i="0" spc="-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3. Dimensión </a:t>
                      </a:r>
                      <a:r>
                        <a:rPr lang="es-VE" sz="1800" b="0" i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Cognitiva. </a:t>
                      </a:r>
                      <a:r>
                        <a:rPr lang="es-VE" sz="1800" i="0" spc="-10" dirty="0">
                          <a:latin typeface="+mn-lt"/>
                          <a:ea typeface="Times New Roman"/>
                          <a:cs typeface="Times New Roman"/>
                        </a:rPr>
                        <a:t>Demuestra capacidad crítica, analítica, reflexiva, creativa, lógico matemática, de resolución de problemas y </a:t>
                      </a:r>
                      <a:r>
                        <a:rPr lang="es-VE" sz="1800" i="0" spc="-10" dirty="0" smtClean="0">
                          <a:latin typeface="+mn-lt"/>
                          <a:ea typeface="Times New Roman"/>
                          <a:cs typeface="Times New Roman"/>
                        </a:rPr>
                        <a:t>proposición </a:t>
                      </a:r>
                      <a:r>
                        <a:rPr lang="es-VE" sz="1800" i="0" spc="-10" dirty="0">
                          <a:latin typeface="+mn-lt"/>
                          <a:ea typeface="Times New Roman"/>
                          <a:cs typeface="Times New Roman"/>
                        </a:rPr>
                        <a:t>de nuevas ideas y destrezas tecnológicas. Desarrolla un pensamiento profundo, propio crítico y abierto al diálogo. Aplica creativamente los saberes en la interacción consigo mismo, con los demás y con el entorno.</a:t>
                      </a:r>
                      <a:endParaRPr lang="en-US" sz="18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i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Competentes</a:t>
                      </a:r>
                      <a:endParaRPr lang="en-US" sz="18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176">
                <a:tc>
                  <a:txBody>
                    <a:bodyPr/>
                    <a:lstStyle/>
                    <a:p>
                      <a:pPr marL="46990" marR="18034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4. Dimensión </a:t>
                      </a:r>
                      <a:r>
                        <a:rPr lang="es-VE" sz="1800" b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Comunicativa. </a:t>
                      </a:r>
                      <a:r>
                        <a:rPr lang="es-VE" sz="1800" spc="-1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Utiliza el diálogo como una forma efectiva de comunicación para tomar decisiones solidarias y responsables, producto del discernimiento que permita el acercamiento de unos con otros. Interactúa significativamente a través del dominio de la lengua y del lenguaje en sus diferentes manifestaciones e interpreta mensajes con sentido crítico.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8034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Competentes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  <a:p>
                      <a:pPr marL="90488" marR="18034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Conscientes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260648"/>
            <a:ext cx="9144000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90488" algn="ctr">
              <a:spcBef>
                <a:spcPts val="600"/>
              </a:spcBef>
              <a:spcAft>
                <a:spcPts val="600"/>
              </a:spcAft>
            </a:pPr>
            <a:r>
              <a:rPr lang="es-ES" sz="3200" b="1" dirty="0" smtClean="0">
                <a:solidFill>
                  <a:schemeClr val="bg1"/>
                </a:solidFill>
              </a:rPr>
              <a:t>Las competencias esperadas para nuestros egresados apuntan a la formación de las 4 Cs</a:t>
            </a:r>
            <a:endParaRPr lang="es-ES" sz="40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9814190"/>
              </p:ext>
            </p:extLst>
          </p:nvPr>
        </p:nvGraphicFramePr>
        <p:xfrm>
          <a:off x="251520" y="980728"/>
          <a:ext cx="8568952" cy="5194335"/>
        </p:xfrm>
        <a:graphic>
          <a:graphicData uri="http://schemas.openxmlformats.org/drawingml/2006/table">
            <a:tbl>
              <a:tblPr/>
              <a:tblGrid>
                <a:gridCol w="6624736"/>
                <a:gridCol w="1944216"/>
              </a:tblGrid>
              <a:tr h="5717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2000" b="1" spc="-3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Dimensiones y competencias esperadas en el egresado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2000" b="1" spc="-3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Apuntan a formar</a:t>
                      </a:r>
                      <a:endParaRPr lang="en-US" sz="20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47117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5. Dimensión </a:t>
                      </a:r>
                      <a:r>
                        <a:rPr lang="es-VE" sz="1800" b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Afectiva. </a:t>
                      </a:r>
                      <a:r>
                        <a:rPr lang="es-VE" sz="1800" spc="-1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Evidencia sentimientos positivos de sí mismo como criatura amada de Dios. Expresa su afectividad en sus relaciones interpersonales con miras a construirse como un ser social.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Compasivos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  <a:p>
                      <a:pPr marL="90488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Compasivos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17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6. Dimensión </a:t>
                      </a:r>
                      <a:r>
                        <a:rPr lang="es-VE" sz="1800" b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Estética. </a:t>
                      </a:r>
                      <a:r>
                        <a:rPr lang="es-VE" sz="1800" spc="-1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Expresa creativamente su sensibilidad para apreciar y transformar el entorno en sus diferentes manifestaciones artísticas.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Comprometidos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17">
                <a:tc>
                  <a:txBody>
                    <a:bodyPr/>
                    <a:lstStyle/>
                    <a:p>
                      <a:pPr marL="46990" marR="18034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7. Dimensión </a:t>
                      </a:r>
                      <a:r>
                        <a:rPr lang="es-VE" sz="1800" b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Corporal. </a:t>
                      </a:r>
                      <a:r>
                        <a:rPr lang="es-VE" sz="1800" spc="-1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Valora su corporalidad en un marco de hábitos, respeto y formas de vida positiva en armonía con otros aspectos del proceso educativo.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8034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Conscientes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117">
                <a:tc>
                  <a:txBody>
                    <a:bodyPr/>
                    <a:lstStyle/>
                    <a:p>
                      <a:pPr marL="46990" marR="18034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8. Dimensión </a:t>
                      </a:r>
                      <a:r>
                        <a:rPr lang="es-VE" sz="1800" b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Sociopolítica. </a:t>
                      </a:r>
                      <a:r>
                        <a:rPr lang="es-VE" sz="1800" spc="-1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Asume un compromiso inclusivo, solidario y comunitario en la construcción de una sociedad más justa, fraterna y participativa.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8034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Comprometidos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36">
                <a:tc>
                  <a:txBody>
                    <a:bodyPr/>
                    <a:lstStyle/>
                    <a:p>
                      <a:pPr marL="46990" marR="18034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9. Dimensión </a:t>
                      </a:r>
                      <a:r>
                        <a:rPr lang="es-VE" sz="1800" b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Productiva</a:t>
                      </a:r>
                      <a:r>
                        <a:rPr lang="es-VE" sz="1800" b="1" spc="-1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VE" sz="1800" spc="-1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Demuestra capacidad para proyectar y ejecutar acciones, impulsando procesos de desarrollo humano.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marR="18034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Competentes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  <a:p>
                      <a:pPr marL="90488" marR="180340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Comprometidos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036">
                <a:tc>
                  <a:txBody>
                    <a:bodyPr/>
                    <a:lstStyle/>
                    <a:p>
                      <a:pPr marL="4699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b="0" spc="-1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10. Dimensión </a:t>
                      </a:r>
                      <a:r>
                        <a:rPr lang="es-VE" sz="1800" b="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Eco-ambiental. </a:t>
                      </a:r>
                      <a:r>
                        <a:rPr lang="es-VE" sz="1800" spc="-1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Valora el ambiente interactuando con él de manera racional y constructiva.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Conscientes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  <a:p>
                      <a:pPr marL="90488" indent="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s-VE" sz="1800" spc="-1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anklin Gothic Medium" pitchFamily="34" charset="0"/>
                          <a:ea typeface="Times New Roman"/>
                          <a:cs typeface="Times New Roman"/>
                        </a:rPr>
                        <a:t>Comprometidos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anklin Gothic Medium" pitchFamily="34" charset="0"/>
                        <a:ea typeface="Times New Roman"/>
                        <a:cs typeface="Times New Roman"/>
                      </a:endParaRPr>
                    </a:p>
                  </a:txBody>
                  <a:tcPr marL="24242" marR="24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483768" y="476672"/>
            <a:ext cx="6480720" cy="4320480"/>
          </a:xfrm>
        </p:spPr>
        <p:txBody>
          <a:bodyPr>
            <a:noAutofit/>
          </a:bodyPr>
          <a:lstStyle/>
          <a:p>
            <a:pPr marL="0" indent="17463">
              <a:lnSpc>
                <a:spcPct val="110000"/>
              </a:lnSpc>
              <a:spcBef>
                <a:spcPts val="500"/>
              </a:spcBef>
              <a:buNone/>
              <a:tabLst>
                <a:tab pos="90488" algn="l"/>
              </a:tabLst>
            </a:pPr>
            <a:r>
              <a:rPr lang="es-VE" sz="2000" dirty="0" smtClean="0"/>
              <a:t>Cuando en nuestra educación buscamos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formar personas conscientes, competentes, compasivas y comprometidas</a:t>
            </a:r>
            <a:r>
              <a:rPr lang="es-VE" sz="20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,</a:t>
            </a:r>
            <a:r>
              <a:rPr lang="es-VE" sz="2000" b="1" dirty="0" smtClean="0"/>
              <a:t> </a:t>
            </a:r>
            <a:r>
              <a:rPr lang="es-VE" sz="2000" dirty="0" smtClean="0"/>
              <a:t>entendemos la vida como un don recibido que a su vez es don para otros. </a:t>
            </a:r>
          </a:p>
          <a:p>
            <a:pPr marL="0" indent="17463">
              <a:lnSpc>
                <a:spcPct val="110000"/>
              </a:lnSpc>
              <a:spcBef>
                <a:spcPts val="500"/>
              </a:spcBef>
              <a:buNone/>
              <a:tabLst>
                <a:tab pos="90488" algn="l"/>
              </a:tabLst>
            </a:pPr>
            <a:r>
              <a:rPr lang="es-VE" sz="2000" dirty="0" smtClean="0"/>
              <a:t>Jesús enseña que no gana la vida quien domina y oprime, sino quien sirve. Este misterio de la vida es el alma de nuestra educación que</a:t>
            </a:r>
            <a:r>
              <a:rPr lang="es-VE" sz="2000" b="1" dirty="0" smtClean="0"/>
              <a:t>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busca formar hombres y mujeres “para los demás” y “con los demás</a:t>
            </a:r>
            <a:r>
              <a:rPr lang="es-VE" sz="20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”. </a:t>
            </a:r>
          </a:p>
          <a:p>
            <a:pPr marL="0" indent="17463">
              <a:lnSpc>
                <a:spcPct val="110000"/>
              </a:lnSpc>
              <a:spcBef>
                <a:spcPts val="500"/>
              </a:spcBef>
              <a:buNone/>
              <a:tabLst>
                <a:tab pos="90488" algn="l"/>
              </a:tabLst>
            </a:pPr>
            <a:r>
              <a:rPr lang="es-VE" sz="2000" dirty="0" smtClean="0"/>
              <a:t>Ese es el misterio de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El Resucitado </a:t>
            </a:r>
            <a:r>
              <a:rPr lang="es-VE" sz="2000" dirty="0" smtClean="0"/>
              <a:t>que por dar su vida no la pierde, sino que la gana y nos dona por amor y </a:t>
            </a:r>
            <a:r>
              <a:rPr lang="es-VE" sz="2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nos invita a hacer nuestro ese camino.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04"/>
          <a:stretch/>
        </p:blipFill>
        <p:spPr bwMode="auto">
          <a:xfrm>
            <a:off x="7718" y="0"/>
            <a:ext cx="2250305" cy="1757337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3" t="10495" r="2714"/>
          <a:stretch/>
        </p:blipFill>
        <p:spPr bwMode="auto">
          <a:xfrm>
            <a:off x="-1509" y="1700808"/>
            <a:ext cx="2268760" cy="189661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0" descr="Alfabetización1 (Small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" y="5179317"/>
            <a:ext cx="2261235" cy="1678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11" descr="https://encrypted-tbn1.gstatic.com/images?q=tbn:ANd9GcQ6OcwrJSsxrUXMJvYE5QQZWBTE8LTBGEjCEiZY0quvJCWDx8I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" y="3501008"/>
            <a:ext cx="2261235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2483768" y="4653136"/>
            <a:ext cx="6480720" cy="19543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90488" indent="17463" algn="ctr">
              <a:lnSpc>
                <a:spcPct val="110000"/>
              </a:lnSpc>
              <a:spcBef>
                <a:spcPts val="500"/>
              </a:spcBef>
              <a:tabLst>
                <a:tab pos="90488" algn="l"/>
              </a:tabLst>
            </a:pPr>
            <a:r>
              <a:rPr lang="es-VE" sz="2200" b="1" dirty="0" smtClean="0">
                <a:solidFill>
                  <a:schemeClr val="bg1"/>
                </a:solidFill>
                <a:latin typeface="Franklin Gothic Medium" pitchFamily="34" charset="0"/>
              </a:rPr>
              <a:t>Los conscientes, competentes, compasivos y comprometidos potencian su profesión con su espiritualidad y su espiritualidad se potencia con la competencia profesional y capacidad de transformar y construir un mundo más humano.</a:t>
            </a:r>
            <a:endParaRPr lang="en-US" sz="2200" b="1" dirty="0" smtClean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Subtítulo"/>
          <p:cNvSpPr txBox="1">
            <a:spLocks/>
          </p:cNvSpPr>
          <p:nvPr/>
        </p:nvSpPr>
        <p:spPr>
          <a:xfrm>
            <a:off x="539552" y="1844824"/>
            <a:ext cx="8064896" cy="4536504"/>
          </a:xfrm>
          <a:prstGeom prst="roundRect">
            <a:avLst>
              <a:gd name="adj" fmla="val 10043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0" indent="-179388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¿En cuál (es) de las 4Cs se está poniendo actualmente el mayor acento y en cuál(es) menos y por qué?</a:t>
            </a:r>
          </a:p>
          <a:p>
            <a:pPr marL="179388" lvl="0" indent="-179388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¿Cuáles son las estrategias pedagógicas, curriculares y/o pastorales principales que están permitiendo desarrollar esas características en los estudiantes? ¿Cuáles prácticas específicas aprecian que tienen el mayor impacto?</a:t>
            </a:r>
            <a:endParaRPr lang="en-US" sz="2600" dirty="0" smtClean="0"/>
          </a:p>
          <a:p>
            <a:pPr marL="179388" lvl="0" indent="-179388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¿Qué se puede plantear a futuro para profundizar el desarrollo de las 4Cs en los estudiantes?</a:t>
            </a:r>
            <a:endParaRPr lang="en-US" sz="2600" dirty="0" smtClean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332656"/>
            <a:ext cx="8784976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chemeClr val="bg1"/>
                </a:solidFill>
              </a:rPr>
              <a:t>P</a:t>
            </a:r>
            <a:r>
              <a:rPr lang="es-ES" sz="4000" b="1" dirty="0" smtClean="0">
                <a:solidFill>
                  <a:schemeClr val="bg1"/>
                </a:solidFill>
              </a:rPr>
              <a:t>reguntas para la reflexión con docentes</a:t>
            </a:r>
            <a:endParaRPr lang="es-ES" sz="4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3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405974"/>
            <a:ext cx="7772400" cy="3600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tabLst>
                <a:tab pos="3944938" algn="l"/>
              </a:tabLst>
            </a:pPr>
            <a:r>
              <a:rPr lang="es-VE" sz="4000" b="1" dirty="0" smtClean="0">
                <a:solidFill>
                  <a:schemeClr val="bg1"/>
                </a:solidFill>
              </a:rPr>
              <a:t>Proponemos </a:t>
            </a:r>
            <a:r>
              <a:rPr lang="es-VE" sz="4000" b="1" dirty="0">
                <a:solidFill>
                  <a:schemeClr val="bg1"/>
                </a:solidFill>
              </a:rPr>
              <a:t>una educación que forme personas 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conscientes</a:t>
            </a:r>
            <a:r>
              <a:rPr lang="es-VE" b="1" dirty="0">
                <a:solidFill>
                  <a:schemeClr val="bg1"/>
                </a:solidFill>
              </a:rPr>
              <a:t>,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competentes</a:t>
            </a:r>
            <a:r>
              <a:rPr lang="es-VE" b="1" dirty="0">
                <a:solidFill>
                  <a:schemeClr val="bg1"/>
                </a:solidFill>
              </a:rPr>
              <a:t>,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compasivas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VE" b="1" dirty="0">
                <a:solidFill>
                  <a:schemeClr val="bg1"/>
                </a:solidFill>
              </a:rPr>
              <a:t>y</a:t>
            </a:r>
            <a:r>
              <a:rPr lang="es-VE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VE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comprometidas</a:t>
            </a:r>
            <a:r>
              <a:rPr lang="es-V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VE" sz="4000" b="1" dirty="0" smtClean="0">
                <a:solidFill>
                  <a:schemeClr val="bg1"/>
                </a:solidFill>
              </a:rPr>
              <a:t>para </a:t>
            </a:r>
            <a:r>
              <a:rPr lang="es-VE" sz="4000" b="1" dirty="0">
                <a:solidFill>
                  <a:schemeClr val="bg1"/>
                </a:solidFill>
              </a:rPr>
              <a:t>los </a:t>
            </a:r>
            <a:r>
              <a:rPr lang="es-VE" sz="4000" b="1" dirty="0" smtClean="0">
                <a:solidFill>
                  <a:schemeClr val="bg1"/>
                </a:solidFill>
              </a:rPr>
              <a:t>demás </a:t>
            </a:r>
            <a:r>
              <a:rPr lang="es-VE" sz="4000" b="1" dirty="0">
                <a:solidFill>
                  <a:schemeClr val="bg1"/>
                </a:solidFill>
              </a:rPr>
              <a:t>y </a:t>
            </a:r>
            <a:r>
              <a:rPr lang="es-VE" sz="4000" b="1" dirty="0" smtClean="0">
                <a:solidFill>
                  <a:schemeClr val="bg1"/>
                </a:solidFill>
              </a:rPr>
              <a:t>con </a:t>
            </a:r>
            <a:r>
              <a:rPr lang="es-VE" sz="4000" b="1" dirty="0">
                <a:solidFill>
                  <a:schemeClr val="bg1"/>
                </a:solidFill>
              </a:rPr>
              <a:t>los </a:t>
            </a:r>
            <a:r>
              <a:rPr lang="es-VE" sz="4000" b="1" dirty="0" smtClean="0">
                <a:solidFill>
                  <a:schemeClr val="bg1"/>
                </a:solidFill>
              </a:rPr>
              <a:t>demás</a:t>
            </a:r>
            <a:endParaRPr lang="es-E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AutoShape 2" descr="data:image/jpeg;base64,/9j/4AAQSkZJRgABAQAAAQABAAD/2wCEAAkGBxMSEhUTExQWFhUXFhgXGRgXGRcdGRoaHhwaGhcaGRoZHSggHhslHhwcIjEjJSkrLy4uGB8zODMsNyguLiwBCgoKDg0OGxAQGywmICQsLSw0MDAsLSwsLCwvMCwsMjU0LCwsLywsLywtLCwsLCw0LDQsLCwvNCwsLCwsLCwsLP/AABEIAIUBSAMBEQACEQEDEQH/xAAbAAEAAgMBAQAAAAAAAAAAAAAABQYDBAcCAf/EAEkQAAIBAgMECAEHCAgFBQAAAAECAwARBBIhBQYxQRMiMlFhcYGRoQcUQnKxwdEjNFJzgoOSshUWJDVEYqLwM1TS4fElQ1Njw//EABsBAQADAQEBAQAAAAAAAAAAAAACAwQFAQYH/8QAPREAAQMCBAIHBgQGAgIDAAAAAQACAwQREiExQQVRE2FxgcHR8BQiMpGhsSMzNEIGQ1KC4fEVciSiYmOS/9oADAMBAAIRAxEAPwDuNESiJREoiURfCbcaXXoF19ovEoii9nbUEk00V79GRY+HAj0P21lhqA+V8fL19FsnpTHCyX+r19QpStSxr4TS6WX2iJREoiURKIlESiJREoiURKIlESiJREoiURKIlESiJREoiURKIlESiJREoiURKIlESiJREoixTYhEIDMFzaC+lz3X76g57WkAnVTbG54JaL2WWpqCx4iLMrLwuCL93jUXtxNIUmOwuDuSwbKxfSxK57VrMO5how9xVcEnSRhx137d1bUxdFIWjTbs2WlvVjmhw7MmjEhQe6/PzqmvmdFCS3XRaOGwNmnDXaaqG+T7Ci0kt9bhLf6iT53HtWHhEfxP7vFdDjcpu2Pv8Fca7S4C0IZs+IcDhEoH7Tan2AH8VZ2uxzEbNH1PkPutLmYIAd3H6DzJPyW/WhZl5kkCgsxsALknkK8JDRcr1rS42Gq9V6vEoiURKIlESiJREoiURKIlESiJREoiURKIlESiJREoiURKIlESiJREoiURKIlESiJRFEb2KDhJbi+mnncWrHXgGndfkt3DSRUsstPcjaBkhKMbtGbC/HKRpf4j0qjhk5kjLXHMfZaOL04jlDmjJ33VjrprkqA2VN0eLngPBiJU9e2Pv9658DujqHxHQ+8PFdSpZ0lLHMNvdPgt/buB6aB4+ZFx5jUVoqoeliLFlo5+hma/1ZUvZGIfDouJj1jJyTJ3EcCPQ+/nXDp5HQME7NNHBfQ1UbKh5p3/ABatKvk+LVYjKT1QubzFrivoHStazHta6+ZZC50gj3vZRu6akwdI3aldpD6nT4Cs1ACYsbtXEla+JECbA3RoAXveLbYwqA2zO3ZXy4k+Ar2sqxTt5k6KNDRGpeRoBqVWsJisVj2CHSK4L5RZbXva/M+FctklRWOwn4d+S7EkVLQtLh8W1zmr5X0C+ZSiJREoiURKIlESiJREoiURKIlESiJREoiURKIlESiJREoiURKIlESiJREoiURfCaIF4hmVxdTfke8HuI5GotcHDJSexzDYrzjcMsqNG3ZYWNeSRiRhY7QqUUronh7dQud4rZUuEkuzOq8BLGLj1F/h9tfNvp5KZ+ZIH9Q8V9VHVRVcdgAT/SVNR7TxOHCyu4xGHbiy8R/3863CongAe442Hfdc801PUExtGB42OhXnerEiOXDYqM3BB4cwLH4gmvK+TBJHOxe8NjMkUtO/16sFJYjfHCJ9MnyB++t3t0R+G57ASuaaCRv5ha3tcAqfg9tQjCTQluvI+YAWsOHP0rkMxMpnscx13G+h6l2XSQyVTJGSMIaLfEL79aktsbYVsJDBE2ZiFD2vpYCw9T9lTqqoGnbEw57pSUhFS+Z4yzt37/JXjBwCONEH0VA9hXdjZgYG8l87K8yPLzuVSN6Py881tRBF8b6j3PwrhV34sr7aMC+j4d+BCy+r3K27v2+bRZRYZB/3+Ndikt0Lbclwq2/tD781IVoWVYo51YkKb24kcAe6/f4VEPBNgpuYWgE7rLUlBKIlESiJREoiURKIlESiJREoiURKIlESiJREoiURKIlESiJREoiURKIlESiLQx+ALHPG3Ryjgw4Hwccx8RVEsJccTDZ3Pz5rTDOGjBILt5cuzktLB7fAfosSvRS+PYbxVj99Z460B3RzDC76HsK0S0BLekgOJv1HaFMyorKQwBUjW/C1bnAEWOiwNJabt1XLdqbfXCdPBCwkjc6A6277fZfwFcWngkcXxwn8M7nw5rr8Q4jBTtjkqAelA+Eant5BU+XHyyEKCe4KtyfIc66kPD4Itrnmc18nV8drao2xYQdm5fXUqRwe5uOl1EDAHnIQvwbWteIBYG0c8meH5+rrYl3Axyi/RKfJ1v8AGmMKR4fMNgofE4TEYY2kSSP6wIB8jwNQkhjlFngFexVNXRn3HOb9vJT2xt98REpQvoRYE628r8PsrBLTTxNPs7rjkc/kfNd+j4zTzvArWgH+oZA/9h4hWSKeP5sIcOTJNiCM55jwP++81y7tbD0MWb368x2+utfUWc+fp5bCNgytoez11K4dNFhIEWRwAqgeJI42HE12ccdNEA86BcLBJVzOLBqfktPDSzYvWzQwcuUknr9FfLWqGOlqc82s+p8h9VokZFSZZOf9G+ZU3DEqAKoAA4AcK3taGiw0XOc4uOJxuV7r1RSiJREoiURKIlESiJREoiURKIlESiJREoiURKIlESiJREoiURKIlESiLBi8SI1zEMR/lVmPsBUJJAwXN+4X+ysiiMjsIt3kD7rR2dvDBM2RGs3IMLE+V6zw1sMrsLTn15LTPw+eFuJwy6s1JSyKouxAA5k2Hua1OcGi5KyNaXGzRcqG2hJg8WvRtLGT9EhlzA/5e/yrDM6lqRgLhftF10IG1dKcYYbb5Gyoe8O15sIr4Xpc4vYW7vPiB3islNTzPe6Au9wa+XmreKcQgpom1DWfiO0B+5HVtzVc2BsKXGO1tFUZpJDwHh4nwrugNYAAF8MyOSpkL3G+5JXWN29lYXCoOjSxOhkaxLH63Ly0qJJK7MEUUQ90d6nMU5VGZbXCki/DQX1qt5IaSFtjaHPAOhK19jYtpoUlYAFhewvYe9V08hkiDzurquJsMzo27LZxECupV1DKeIIBHxq5ZS0OFiua75bg5AZsICVGrRcSB3p+FWB3NciqoMIxx/LyVX3Z28+GkBUjuFxcC/3Viq6d350Pxj6jzWzg/E2ttS1J/DJy/wDifI78l0nd7YxxFsTiG6S/ZW9x+1+FYKSl6a08xvyHr7L6murBBengGHmfX3VtdwouSABxJ0AFdgkNFzouEAXGwzKhH3swobLnJ/zBTasJ4lTg2v8ATJdEcJqS29u6+akY9qwNbLKhzGwAYEk9wA1rSKmJ1rOGfWshpZm3u0i3Utt2sCTy1q5UKEfe/BA5WnAb9Eq4b2K3r2xWc1UINi5S+GnWRQ63sdRcEH2IBFeK9pBFwombe3BocrzBD3Mrqfite2KoNVE3IussZ3zwH/Mp/q/CmErz2yD+oKYwWLSZFkjN0YXBsRceteK9rg4Yhose0tpRYdc80iovAXPE9wHEnwFLLx8jYxdxsob+vGDB6zsg72jcD3tXuEqj22Lc27ipufHIkfSMTksDcKx0PDRQTXi0F4AxHRRkW92CY5VnDN3Krk+wW9e2KpFVCTYOU5Xi0KO2ltuDDm0z5NL3Ktb+IC3xr2yqkmZH8RsvezNrw4i5hfOBxIDAehIsfSll7HKyT4TdYNobxYaBsk0oQ/5lax8jax9KWKi+ojYbONls7N2pFiAWibMo55WA9CQL+leWU2SNeLtKj8Rvdg45HjeZVdDYghuPna1e2KqdVQtcWl2YXj+ueA/5lP8AV+FMJXntkH9QT+ueA/5lP9X4UwlPbIP6gpPZe04sQnSQvnW5W4BGo48a8sro5GyC7TcLNi8SsSNI5sqgsT4Ci9c4NBJXrDTrIiupurAMD3g6ii9aQRcLJRerDisUkSl5GVFHFmIAHqaKLnBouSoF9+MGPpvl/S6N8vvavcJWc1kQ3+hsp3A4xJkWSNgyNqCL6+9eLQ14cLt0WeikqZvVu8/SdNApN9WC8Q36Q/7VxK+ifj6SIdtufNfQcN4gzB0Ux7L6W5KIWLESEdPFiJQPo9YD1OU1jwzSH8Vr3dWY8FvLoIx+C9jb75HxWxjJsKEZZMI8L5Tl7QueVyfvFWSOp8Ja6ItO3aqY21OIOZMHN300XPGD4iYKguzsFUfZ+NfQUsAgiDPn2r884jVurqsvGhNm9m3mu2bNwMGBw6xkgIBZmbgzHiT50klawYnmwXZpaQ4RFGLn7r7hpI44w2cPCQQWPZFuyT6aE+ArzpmYMd8uamKWVr+isb8t1EzoZVZ48RJaxWynqEgHmeNwOVY5I+mDpGSG3Vot8M5p8EMkQxX1OuZWlsVysUcjSzhFsSoW8dhYnhrbUVTSwkQskdIQNbbK+sqwaiSFsQLsxca6K5YXGxyLnRwy944eOtdJkrHjE03C5kkMkZwvFjy3Wk28WFBt0o7r2JX+K1qoNbAP3eXzWkcOqSL4PP5armPyi7DWGVZ4rdFPc9Xsh+JtbkePvW2N4cLgr5biNN0Ml7Wv9CpTcPecxRNGUaTXQLxB5+hFvY1ypZfY5S0NJDswBz3X1HDx/wAjStc5wDme6SdxsVLbanxE0ZknHQwjsx8GduQN9fsrJUvmlYXy+60bbldekZBC8MhOJ51OwCy7H3PWSIPKzqzC4C2FhyvcHWpU/Cw+MOkJBPJQquMOjkLYwCBz3U/sfd6HDnMt2bhma1x5WFhXQpqGKA3GZ5lcyq4hNUDC7Icgpatiwrmu9yD+mMJpx6P4MamNFyakf+UzuXSqgusua/Kko+dYPxuP9afjU2rk8Q/MZ63C6BPs6F1KtGhBFj1R+FQXTMbSLEL5srBCCGOIG4RQtzxNudCkbMDA3kqbi51fbapPbKkf5INwzEXvrzP3VL9qwOcDWAP2GSuG2dnLiIXiYCzKQCRexI0I8jUQt0sYkaWlbOHjyoq8cqgewtRTaLCy5xuYg/pfF+Bl/nFTOi5VKP8Ayn9/3XS6gusoHfpb4DEfU+8V63VZqv8AId2L3uSP7Bh/1Yo7Ve0n5DexQPyur/ZIz3TD+V6kzVZeJ/lDt8CrTu8tsLAP/qj/AJRUSt0P5bexeMBsKCIN1FdndnZmUFiWJPdwF7elLrxkLG3y1zVF+VuBEbC5VVb9LewAvrH3VJi5nEwAWW6/BdDfZ0J4xRn9lfwqC62BvJYtkbLTDKyR6Kzs4AFgt+Q8K9JUY4xGLNUF8oMrvHHg4v8AiYhiP2FGZr/Aetet5rNWkuaIm6u+y1/kt2p0uGMLduFstjxym5X2II9KOGajw+XFHhOoV0qK3qhfKBiV+eYKKY2w+Yu9+yTcAZvAafxGpt0XNrXDpWNf8KvLwqy5SoKkWsQLW8qguiQCLLV2Js4YeFIQbhLgHwuSKFQij6NgbyW9RWJREoipvyn4nLhlUcSSfYfiRWOpGKSNnN1/ktMbzFTTyjZlvnkqf8lmCD4wueEUZb1PVH31vecl81w6O8t+QXS96vzSX6v3isFf+nf2L6vhv6pnateMf+nfuD9lVt/R/wBqtd+v/v8AFa+xcODgVYccjHwPa4jv8aUf6QdhUa9t64nrHgsWzsz4CxbKqxHQW6wsTqTw9KQ/oh/1Se54ic9HjwUa7ONmpbsF7OBxy5jfXuNYC4jh7baXz7LrpBoPEnX5ZdtgrfgnhkiAQIUItl0tbuIrtMEbmDDYt+i4L3ytkOO4d9VA767IX+jpEUaRDOvhY3+w2qUEYjaGjQLJxNxnY57tdVzfc3EumIHRkBzYAnhc6a+GtZuJYwGPZqDb55KP8NOYZJY5PhLb/wD5/wBrqOG3dkkcSYuXpCuoQdn1qhlC97g+d17bbLvScRZGwspm4b77qyV01yEoiURc43u/vjCfu/5mqY0K5VT+qYuj1BdVc1+VUn5xg7C561h3nOlhU2rk8R/MZb1mFO7Q21tKKNn+ZR2UEkiYGwHE2sCfSvLBaXzVDQTgHzVk2bIzRRs1izIpNtBcgE2FRWthJaCVWN/d0ziws0Ok6DhwzjiBfkwPA+NSabLHWUpl95uo+qjNzt93zjC426vfKrsLG/6MgPA+Nelu4VNLWm/Ry6+tV0OoLqLm25v974v97/OKmdFyaX9U/vXSagusoLfj8wxH6s/aK9bqs9X+Q7sXrcr8xw/6sUdqlJ+Q3sUF8rv5mn64fyvXrNVm4n+UO3wKtOwPzaD9VH/KKiVti/Lb2Bb9FYubfLB2sJ+9+2KpsXI4pqzv8F0moLrpRFScBjo5tqTyvIiph0EKZmAuxJzkX7rEe1S2XPZI19Q5xOTclD4PFJhNsNkdTFiOakEAubjh/n+2vdQqGuEVVkcnevuunVBddQG+O7a46HLfLIlyjeJ4g+BsPYV6DZZqqnEzbbjRUzdzeyfAyfNccrZBoGOrIORv9JKkRfMLBBVPgd0c2n28wuoI4IBBBBFwRwI5EVBdgG6xzwZvpsv1SPvBqDmYtyFYx+HYHtWhNsdj/iJx+0v/AE1Q6mJ/mO+nktLaxo/lt+R81ozbsO3+Km9T+BrO7h7j/MctLOJsb/KaqbvxskwR/wDG6Qm+hOq2t4nj91Uw0/QVTLuve/cvOJVPtHDprMw2A7819+SBh0045mNfgxv9tdt6+S4Z8buxX3en81l+r94rBX/p39i+m4d+qZ2rXj/u79wf5ag39H/arXfr/wC/xWhsLZTS4ZP7RKqsCMi5bWubjUXrNSU7pKce+QCNMlqrKtsdSfw2kjc3uvrbFaKGVRPKAiscnVsRY25cDa1WOo3RxECQ2AOWSqjr2yzjFG25Izzut7dOMNg0VgCDmBB4HU1Zw9odStB0VfE3FtW5zTmLLQx2774e8uFbQatG+otztfj9vjVD6OSnu+mP9p9euauZWw1No6to/wC3r/XUsmL2isuzJpOH5J1I7j3eXC1b6SoE7A8LkcTpjSh8ZN8vouV7swF51UaFrLfuuQL1DiYxRBvNwCw/w0cNWX8mOK6pDuk4/wAVIPK/41kbw1w/mFfSv4sw/wAoeu5b8OwGX/FT/wAQ+8GtDaNw/mOWZ9e138pvyW9Ds8r/AO9K3mV/6avbCR+4/TyWZ1QHfsaO4+a3AKvWdc53u/vjCfu/5mqY0XKqf1TF0eoLqrm3ypfnWD8z/OlTauTxD8xnrcLpDqCCCLgixB5ioLrLzGVtZbWGmnK3Ki8Ftl4w2KWTNlN8rFD5jjReNcDoqT8qmxY2g+cgWkQgEj6Sk2sfEcvWptOa5/EYWmPpNwrZu/Mz4aFn7RjQm/M2GtRK3QkmME8lRdjH5vtuZG06XPlvzzWYff7VI/CubF7lY4HddKqC6yrHyj4sR4CUHi9kA7yTy9Aak3VZK54bCevJS+7+EMWGhjOhWNQR3G2o968Kuhbhja3qVX+V38zT9cP5XqTNVj4n+UO3wKtG75/ssH6qP+UVArbD+W3sCkKKxc1+WI9bC/vf/wAqmxcjimre/wAF0qoLrqO3g2kMNh5Zj9FTb63BR716M1VNJ0bC7kq9ufurB80jaeFJJHHSMzqC3W1Gp8K9JzWWlpWdEC9oJOeajflH3Zijw6zYeNYzG3WyC11PM25g29zXrSqa6ma2PGwWtyVw3a2oMTho5ubL1vrDRvjUSLLfBL0kYct2LFq0jxg9ZApYdwa+X7DXisDwXFu4UFv3sWPEYV2YDPErOjcxYXI8jbhXrTZZqyBskZJ1C8fJvMzYCLNyLKL/AKIJtXrtV5QOJgF1Z6itiURVrePaDtIuGhbKSLyP+ivny019q5lZO9zxBGbczyC69BTsbGaiUXGgHMqqbew+E6JkhZ5JPpOb5SOfh6/GufipoXtdESXAgk9W63yRVVTC+OUBrXNIA3vsoDcDaQgxsZY2V7xtflfhf1r6d2YX5xRSdHMMW+S61vLGzYaREUszCwAFzx+ysFa1zoHNaLkr6/h7mtqGucbALXSN/mGTI2fosmW2t7W4VWGuFJhsb2tZWlzfbsWIWxXvtZZd14mTDIjqystwQwtz41Kha5sDWuFiFXxFzXVDnNIIPJZtuRnoZCt82RgABe9xwI7vsq+e/ROAF8lnp7dMxxNrHXqULs5cRFhoSkTFo3bOh0JU34X48q50InigZhabg5jqXVndTzVD8TxZwFj1raxW3WdcseHmLHQhlsB4E8K0msJHusdflbxWP/jxf35GhvO9z8lWd7T8z2cMOxHSzuSQOQ0LW8BoPWraCnMMeF2upXO/iCubKfd0OQ7AqxuSrLN0wjLhCDYdw4n4iqOIylr4wBe3vEfRe/w3TBzJpHG1wGAnnqfBdOXfHDW1zg92XWojisG979i6p4PUbWI7Vkw29mGc5cxW/wCkLD35etTZxKBxte3aFCThVSwXtfsKna3rmpRFznbaGXbkCjXIqk+AAZvw96mPhXKlGKsaBsujVBdVUTfDdfF42ZXUxIIwQnWYk63zHq6HQaa1IEBc2qppZnAiwt65KSzbXta2DJ77y+9qe6rf/Lt+36qV3bwMkMOWZg0rMzuV4FmJOmg05V4VfAxzGWec1BpgNoYaeZ4BFNDK5fIzFSpPGx/88K9yKzhk8b3FtiDnZesZsbF44quLyRQKQxijYszkcMz2Fh5fhS4GiPhlnykybyG/eraqgAACwGgFRW5VzezdRcZlkVzFOnZce4B8jwPKvQbLJU0olsQbEbrDhp9rRjI8MExGmcSFb+JFuPlXuS8a6paLEA9d7L7h93pp5knxzq3Rm8cMd+jU95J1Y0vyRtO97g+Y6aAaK01FbFUt+dhYnGqsUfRLGrZ8zM2YmxFrBdBqedSaQFhrIJJgGi1lLbuQYiKJIpljsiBQyMxvbTUFRbTxNeGyvgEjWhr7Zcv9KXrxXqjb7bsYrHSIV6JEjDBbsxJzEanq6cBprUgQFzqumlnItYAeuStuzWnK/l1RWFuwxYHvOqi3xrwrbGX298DuVa3w2NjcavRL0McQa/bYl7dm/V0HO2uvlXoICyVUM0wwiwHb/hWrBZ8gzqqsBbKpJUd1iQPsqK2svbNeNqYQTQyRkA50ZbHhqNPjReSNxNLeaqW6OwsfgQyXhkjYg5S7gqeZXqHj3eFSJBWGmgngyyI7f8Ld2ts7Gx4tsThTGyuio8bki+W9jfv1OvjQWtmrZI5hL0kdsxmCvOOwm0MYnRSCLDRNo5Vi7sOYGgAFMgvHsnlGF1mjfcqybPwSQxrFGLIgAA/3zqK1sYGNDRoF8x7yBfyShnOgzGyjxPO3lVUpeG/hi5+i0QtjLvxDYfUqm7Qg2lGcxd2vzjNx/CBp7VxZWV7Dckns8l34H8OkFgAO3z/ysWyN3MRMxMuZEbVie23h3+/xqNPQzSkmS4B15lTquIwQtAjsSNOQVzi2VCsZiVAFIINuJ8zxvXabTxtZgAyXz7qqV0gkc7MLiO82yzh52XiMx1Hf91+PvUaGW7TC4+8zLtGxXJ47R9HKKlgsyTPsduPELp24e9AxcQjkP5dBZgfpDkw++tThZSo6oStwn4grXUVtUNNjpUxQjewhkBEbAC+cDgTyPgaxOmkZUBjvhdp2roNgifTF7M3t1HUoeHHyx4QguXlkmeNA1jzs3dpxOvC9ZI55Y4NbvLiB81smpoZaixGFgaCbZbKzRTPlVSAZbLmtfKDzJP3V1o8WEYtVxJi3GRHpfLsSedMPG0kj2UXZmP8Av2FT1VZLY2kuXE959tPjsQXscvZjXuX8TxNTJaxt3HILgSPkqpgGC5OQCuu6excRHCsuGkTMbhlNtdefj4aVw2iomcaiJwz26hovu2MpaSJtHK0+7ncczqVMPs/HTm0nRQrzKgFj9p+IqRhrJsn2aOrXx+6kKiigF2YnHr08Pstbae5dkvCxdxxVra+R5Gq5+FWbeM3PI7q2n4zd9pRYcxspLdnHzBBFNDLddA2XS3K9+6tNFNKG9HIw5brJxCCEuMkT257XUztHFmJMyo0jE2VEGpPK54KPE6CukuM92EXAuondzYBikkxM5DYmXtEdlByRPDhrztXpKpggLXF7/iP0VgrxaUoiURKIlESiJREoiURKIlESiJREoiURKIlESiJREoiURKIlESiJRF8JoirW0dqy4gmHBjTg8vBR4KfvHpXLmqZJj0dP3u2XYgpYqcdLVdzd+/12qE3j3cghw4V2Z5nbS3PvsPXjxvas8kDaJoe1xx3y6+eXJXtlPEsUUjR0ds+rkb81z/FYWbCS36yOp0YaEV2aepbMLaOGoOq+IruHTULw4G7To4aHyPUr3u/8pSkBcWuU/wDyILg+JUaj0q0s5KyHiQtaT5q2Pj8Li4yqzRm+oIYZlYdlhfUEGqZohI3Cf9FdamrGsdjYQfEclo4LChFZ55Is/XCDMuUBmLMwudC3wsKy0tO5pxSa527zc/NbK6sjezBEcja997CwHd91r47frCQKeuZZCSSqagcgC3Z4eJrfhJXEfXRM3uepc53i3knxzgNogPVjXgPE958TUiWsFyVy5JZqp4Y0XvoArLuJud0n5aYdTkL8e8C3LvPtXNcTWH/6x/7HyC+mo6QcMbidnMR2hg+xJVkk2JPhH6XCkuv0ozxI+/7fOszqSWmdjp8xuPX+1121sNW3o6kWOx9f6U9snaqYhbrow7SHtKfEffXQp6lkwy1Go3C5lTSvgdZ2h0OxW/WhZkoijtqTENEmYqrsQWGh0FwoPIn7qzzuOJrb2BPod610zAWvfa5aNPHuWvjEMTIiyOFkdVN2JKiznQtcjMQB6aVVIDG4NDjZxA101+6tiIkaXOaLtBOlr6bDlr91r7VkeEuiO+Uws+pLFGBABBOtjfge6q53OiJa0m2EnnYjzVtM1kwa57RcOA0tcEHbTJZVxjmWKKQlZFc3sSFkTK1mA4EXAuOR86kJXF7WPycD3EWOfrRQMLBG+RmbSO9puMvWq1oXk6Kdry9UThWz3HVYhRa9wRbjz1qtjnljzc5Ys78jl8la9rOkjbZueC4tnmM+rNZJGcQoT0oJlS4z3YggXsQeB7r1MlwjBOLUb5qDQwyuAw5NO2WXcvJndoIiGdiZsujZWy3NlY6dYC1/GvMbjE03J962tjbkevmpdGxszxYAYb6XF8sx1cllkxEyOpUMyrCpeMkFj1iCQebi3rUi+RrgRcgNzG+v3H1UGxxPYQ6wJcbHQafY/RY4cZnKKsjdHJLJ1sxvYKCqAnUX18dDUWy4iAHZOJzvy26v8KT4cAJc0YmtGVuZzPWtjaUJjXqyPrJCLF2JAL5W1JvYg/CpztMbfdcdW78zb6qqneJHe80fC7YZ5X7MkxG0WGJUa9ECI206udtQSe8dUftV6+dwnA/bp1XPoDvRlO005P7vi67D0T3LY2xfNCAzDNLlOViLjKxtp4gVZUXuwAnM2+hVVLazyQDZt8xfcKN2nNJGuIQSMQsayK1+shJIylhxBtfWss73xtkaHHIXHMLXTsjkdG8tGbiCNj12U1gFOSxDjU6M2Zh+0DW6IHDY37zc/Nc+YjHcW7hYfJV6CSb5s8ueQDoSbs1yXBNmXW4FuPC/dXOa6X2cvufh3O/MLqvbD7Q2Ow+LYbW0PrvWz8+dY5bMwtJGgz6vGrZQzG99NSRe9WGVzWOsTqBnqAbZ+IVXQMc9lwPhJy0cRew81s4yEo8aJJJaTMrAsxIspIdSTcEEctNatkaWPa1pPvXBz6r39c1TE8PY5zmi7bEZAb2t13+axbOneXIhZgYlYS2Zhd+yoJvrexb276hC90lmk5tBxdun+VOdjIsTwBZxGHIaanwC18Pip+jwrIxZjG7srHt2y6XPA66VWySUsiLTckEnr0Vr4oekmDxYAgAjbX0V6/pLMWKOwVpIkJJN47g5hY9k309al0+IktJsSB2X+x2UfZsIAc0EgOP/AGtppqLZrZ2xCYoZXSSQERkgF2OoI6wub+HrVlS0xxOc1x05/VVUrxLKxr2jXkB3ZL5tXaLRyRhc2SOxl0J0bqjMeVtW9KTzlj220Gvfl9NUpqdskbibXd8Pdnl25BbWEc/OZwWNgsVgSbDNnvYeNhVkbj07wTlZv1v5KmQD2eMgZku+llH4DpWjkszhj0iozvdbhyBYG5BHC/jWeLpHMdYm+YBJy1WqfomvbcC2RIAz0v3qT2PKGQ9sEMQyuSxU81ueI/GtdO67N+w52WOqaWv20yIFgRzst+r1mXwm1EAuo7EYRp9JCUi/QBsz/XI4DwHrWZ8Tpsn5N5bnt8lrZM2DNmbuew7B4reghVFCqoVRwAFhV7WtaLNFgsz3uecTjcqsbVkUbQVpOzHCXHmLn3rlzuArAX6BpK7NM0mhLWaudZa+zNhjGo8+JJvIeqB9EDw593pUKWndUXnkJBOltl7W1LKe1MxoLRrcXuqhvNuX82ZbOLNfLx5Wvceo51okrJaUgS2cDuMj8tFyBwGnrQXUxLCNQc29x1UDidgzxtlZOt3cD8a0/wDIwg2dcHrB8Fy3/wAO1tsTA1w5hw8bLEmyZmNghPx+yvf+Rp9nX7AfJVj+H+IHWO3a5vmt3+rcqAGUFA3DQ6248azT8UEYu1hz55BdKj/hd8p/Ekbls3M+St2G3eiwM0fzhQ8bjVhewbx5kD/fCstQ57ZW+1G7Ty0B8V26GmgbA4UQwvG5zcR27dymMHimwDFTeXDMbq62OX/f/ikcjqM2PvRnQjOytlibXNBHuyDUHK6teDxaSqHjYMp5j7+411o5WyNxMNwuJLE+J2F4sVr4zZaOwkW6Sjg68fJhwYeBquSna52MZO5j1mrYqpzG4Dm3kfDktjDSP2XFmHMdlvEd3kfjVjC7Rwz+irkazVhy+o9c1nqxVLV2iYsh6a2S44i4vyqqbo8P4miug6TH+FqtWCHDEZAAekvoxYlsn1tdL/GqmtgIwj93O+du3krnvqQcR/bytlfs5rJFhIG6SIC/AODmv4AsdSPWpCKF2Jlu3VRdLO3DIT2afZbBWMuqmxdBmHeAdL+tqsswuA3CqvIGE7HLqO6xQ4aHI6KBlJbOLnjxa+tQbHFhLRpupulmxtedcreC0MU2GjRLLmDESKAW1sB1rk8AKoeYGNGV75jX59y0xipkec7WyOQ+XesuITCmQq1s5Kk6sOseyTbS55GpPFOX2OuXMdigw1QZdumfI5brPCIEdrWDRoA1yequpF76W4n3qxvRNcbagfIKtxnewXzDjlpmV5jOHkvGADmJfKVIuebC4GviK8HQv9wDXPReuFRH+ITple4PcvUOAgZTlGZS1yczHrKbDUm+hr1sMLm5Zi/M6jyXj552u942NuQ0PmkUEDh4gLgNdx1u1xvc89L0ayJwLBzz11Rz52Fsh5ZaaJjTAw65uEbLoWuGt/l1vY/GknQuHvbHryPckXTtPufuF9sx3rWE2EMbLcFDYt2utc2FzxOulV4qYsI2Pbn5q3BViQH9w00y8lv4ZY1zRpy1YXJIvzN9avYGNu1ves0hkdZ7t9OWS140w/QZRboWOW3Wsbm1tdeNVgQ9FhHwnJWuNR02I/GM9vWi2H2fETcoCcuXW+q9x7x51YYYybkbW7vFVCokAsDvfv8ABYuihw9mtYnqjtM31VGp9B3VHDFDn5k9ynimny79gO/QLF8/gUSsQycGkujg69UHhc8LXHdUOmhaHE3G5yPZ4KfQTuLALHYZjbPn1r5AcMq516ogDDXOCgOpGU66+VeN6BrcQywduXcvX+0udgOeO3LPvWbFmBFJdQVlKg2UsGJ0W9ganJ0TRdwyd1XuoRdM82ac233tbmvQ2TDZlyXDCxuWOnG2p4eFe+zR2Itr2qPtc1wb6Z6Be12fGA4y6OLNck30trc91SELLEW11UTUSEg3006l4XZUQYNk1Ftbt9Hs311tXgp4wb2z79lI1UpbhvlnsN9V8TZMIBATjx1bmbnnobi9xXgpohcAfdDVzEgk6dnYtrDwKgyqLDj68ySeJq1jAwWCqe9zzdxWSpKCURKIsGNxaRIXc2Uf7sPGq5ZWxtLnHJWRQvleGMFyudbb2kcVODGp1GRRzN+/3r5uqqDUS3YOoL6ykphSw2kPWeS6Hs7DdFEkf6KgevOvpIY+jYGcgvlJ5elkc/mVAY+D5xtBFOqwqGPde9x8be1c6VnTVjW7NF11IX+z0LnbvNvX1XzbjiLHQSv2CpS/IHXj7ilU4RVTHu0IslG0y0ckbdQbr7uvZcTi0PaLhh4i7fiPelD7s8rTre/3804jd1PC8aWt35eSkN69n9Nh2AHWXrr6cR7XrRXwdLCRuM1l4bUdDOCdDkV62VkxOFj6QBgVAIPeNPepQYZ6duIXBCjU46apdgNiCo/E7nR2PRSOh7r3X18KzP4Wy3uOI+y1x8YkuOkaD91CbmTPHijFyOYMOV151h4a5zJyztv3Lo8VYySmEnZbvXQa+iXyyURKIo7byFoWCgkkr2Rc9oGs9UCYyAtVEQJgSRvr2LRxGE6ZogelsBLZytmVrrkbQC3A+3jWd8XSOYDf92e4OVlpZL0TXkYf25XuCM7hbmyElDSmUC91GYcGAW2YDlfuq6nEgLukGeXf1qiqMRawRHLPLlnp/laSxyCUYmzWLlCuU5uj4A+NiA1rfSNUhr+k6a29rWzt6z71oLozEae40ve+WL0bdyxwYOUs9gwSd36S9wVAbQgH9JNPaoMikxG2jyb9WfiMlN80QaLkYmAW67jwOaxrFJkwwIlUokisUS5BsANCCDevA1+CO9wQCDYdikXMxy2LTcgi5yP1WbGYeRpZGCErlgbKR28hYlQ3AMLjzqUjHukc4DKzcudr5XUIpI2xNaTndwvyvYXtyKYmB5WnZEbUQMoYFc2QsWXXzA9aPY+R7y0ahuuV7EkhI3sibGHEZYwbZ2vYArcxW0SVOSKTPlNroeqToNbfZfhV75iW+603ty0WeOnAd77xhvz1HrmvOxcK0DPCblLBkYA2vazg9xuAfG5rymjdC4x7ag/fz717VytnaJRroR9vLuXyLEGOWcmORszKVyqTeygHXhxFGvLHvOE5nl1L10YkjjAcBYG9z1rFsnDyQyAtdhMuZiFPVkGpv5g2/ZqEDHxPu7PELnLQ/wCb/RTqZI5mWblgNhnq3/FvqsaQsMEi5GzArdcpvo9zp5VEMd7K1tjfL7qRe32xzrixvnfLSyzSYNmmkkjusilSpIIV1yi6HvF/Y1N0TjI57MnC1uRHL1ooNma2JrH5tN78wb6+tVrNgpJoo4SDH1XdrgkBrnItxpcXJ9BVZifKxsZFsiT27eatE7IZHSg3zAHZufBSuGMksSEs0T/TGVb3tqOsCLX1uK1MxyRgklp3yHisUgjikcAA4bZnwKxbSRklhlszqgdWsLsM2WzWHHhrbvqEwc2RkmoFwe+2f0U6ctfG+O4BNiOWV8r96wbZxIlgmEasTkAvkYXJJsouLm331XUyCSF4aDpyKtpIzFOwvI15jLrTGYXMRGpLGVg7sym2VRopAsNdBbzr2SO9mDPFmSRsPWiRS4QXnINFgAdz61WqxZYUiYMWhnQXysborXDCw16v2VSS5sQY692uG2wOvyVwDXTOkbazmncZEjT5qw4acOMwBtcjUEX8bHW1dFjw8XC5UkZYbHzWWpqCURKIlESiJREoiidubK+ctGrEiNSzNbiToFHxNY6qm6ctafhFyfDxW6jqvZw5w+I2A8fBZ8BsaCE3jjAP6XE+5qyKlhiN2NzVU1ZPMLPdly2W/WhZlD7uw3Ek54zOWH1Bonw19ax0bb4pf6jfu2W+ufYthGjBbv3W9tLAJPGY3FwfcHkR41fNCyZmByzU874Hh7FQdizPHjUUtcqxiJ7wLivnqZ7mVTWk3scK+nq2Mko3OAtcYu9dIr6ZfJKH2BD0TTQclfOv1H1A9CGFYqRvRF8WwNx2H/N1vrX9K1k25Fj2j/FlMVtWBV+XYjR4kYmKxBvnTgdeJU8L87G1c51IWT9NH3jyXUbWtkpugky5HzVgrorlpREoiURKIlESiJREoiURKIlESiJREoiURKIlESiJREoiURKIlESiJREoiURKIlESiJREoixYlCyMo0JBF+6+l6i8EtICnGQ1wJ2XuKMKAoFgAAB4DhXrQGiwUXOLiXHUrzic2Rsvaym3nbSvH3wm2qlHbGMWl1UNyNjX/tD8bkID38Cx8a43C6W/4z+7zXd4vWW/AZ3+SuddtfPrA0H5QOP0Sp8RxHsb/wARqss98OHYrA/8MsPO/r1ss9WKtKIlESiJREoiURKIlESiJREoiURKIlESiJREoiURKIlESiJREoiURKIlESiJREoiURKIlESiJREoiURKIscMKoCFFgST6k3PxqLWhuQUnvLzcrJUlFKIlESiJREoiURKIlESiJREoiURKIlESiJREoiURKIlESiJREoiURKIlESiJREoiUR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MSEhUTExQWFhUXFhgXGRgXGRcdGRoaHhwaGhcaGRoZHSggHhslHhwcIjEjJSkrLy4uGB8zODMsNyguLiwBCgoKDg0OGxAQGywmICQsLSw0MDAsLSwsLCwvMCwsMjU0LCwsLywsLywtLCwsLCw0LDQsLCwvNCwsLCwsLCwsLP/AABEIAIUBSAMBEQACEQEDEQH/xAAbAAEAAgMBAQAAAAAAAAAAAAAABQYDBAcCAf/EAEkQAAIBAgMECAEHCAgFBQAAAAECAwARBBIhBQYxQRMiMlFhcYGRoQcUQnKxwdEjNFJzgoOSshUWJDVEYqLwM1TS4fElQ1Njw//EABsBAQADAQEBAQAAAAAAAAAAAAACAwQFAQYH/8QAPREAAQMCBAIHBgQGAgIDAAAAAQACAwQREiExQQVRE2FxgcHR8BQiMpGhsSMzNEIGQ1KC4fEVciSiYmOS/9oADAMBAAIRAxEAPwDuNESiJREoiURfCbcaXXoF19ovEoii9nbUEk00V79GRY+HAj0P21lhqA+V8fL19FsnpTHCyX+r19QpStSxr4TS6WX2iJREoiURKIlESiJREoiURKIlESiJREoiURKIlESiJREoiURKIlESiJREoiURKIlESiJREoixTYhEIDMFzaC+lz3X76g57WkAnVTbG54JaL2WWpqCx4iLMrLwuCL93jUXtxNIUmOwuDuSwbKxfSxK57VrMO5how9xVcEnSRhx137d1bUxdFIWjTbs2WlvVjmhw7MmjEhQe6/PzqmvmdFCS3XRaOGwNmnDXaaqG+T7Ci0kt9bhLf6iT53HtWHhEfxP7vFdDjcpu2Pv8Fca7S4C0IZs+IcDhEoH7Tan2AH8VZ2uxzEbNH1PkPutLmYIAd3H6DzJPyW/WhZl5kkCgsxsALknkK8JDRcr1rS42Gq9V6vEoiURKIlESiJREoiURKIlESiJREoiURKIlESiJREoiURKIlESiJREoiURKIlESiJRFEb2KDhJbi+mnncWrHXgGndfkt3DSRUsstPcjaBkhKMbtGbC/HKRpf4j0qjhk5kjLXHMfZaOL04jlDmjJ33VjrprkqA2VN0eLngPBiJU9e2Pv9658DujqHxHQ+8PFdSpZ0lLHMNvdPgt/buB6aB4+ZFx5jUVoqoeliLFlo5+hma/1ZUvZGIfDouJj1jJyTJ3EcCPQ+/nXDp5HQME7NNHBfQ1UbKh5p3/ABatKvk+LVYjKT1QubzFrivoHStazHta6+ZZC50gj3vZRu6akwdI3aldpD6nT4Cs1ACYsbtXEla+JECbA3RoAXveLbYwqA2zO3ZXy4k+Ar2sqxTt5k6KNDRGpeRoBqVWsJisVj2CHSK4L5RZbXva/M+FctklRWOwn4d+S7EkVLQtLh8W1zmr5X0C+ZSiJREoiURKIlESiJREoiURKIlESiJREoiURKIlESiJREoiURKIlESiJREoiURfCaIF4hmVxdTfke8HuI5GotcHDJSexzDYrzjcMsqNG3ZYWNeSRiRhY7QqUUronh7dQud4rZUuEkuzOq8BLGLj1F/h9tfNvp5KZ+ZIH9Q8V9VHVRVcdgAT/SVNR7TxOHCyu4xGHbiy8R/3863CongAe442Hfdc801PUExtGB42OhXnerEiOXDYqM3BB4cwLH4gmvK+TBJHOxe8NjMkUtO/16sFJYjfHCJ9MnyB++t3t0R+G57ASuaaCRv5ha3tcAqfg9tQjCTQluvI+YAWsOHP0rkMxMpnscx13G+h6l2XSQyVTJGSMIaLfEL79aktsbYVsJDBE2ZiFD2vpYCw9T9lTqqoGnbEw57pSUhFS+Z4yzt37/JXjBwCONEH0VA9hXdjZgYG8l87K8yPLzuVSN6Py881tRBF8b6j3PwrhV34sr7aMC+j4d+BCy+r3K27v2+bRZRYZB/3+Ndikt0Lbclwq2/tD781IVoWVYo51YkKb24kcAe6/f4VEPBNgpuYWgE7rLUlBKIlESiJREoiURKIlESiJREoiURKIlESiJREoiURKIlESiJREoiURKIlESiLQx+ALHPG3Ryjgw4Hwccx8RVEsJccTDZ3Pz5rTDOGjBILt5cuzktLB7fAfosSvRS+PYbxVj99Z460B3RzDC76HsK0S0BLekgOJv1HaFMyorKQwBUjW/C1bnAEWOiwNJabt1XLdqbfXCdPBCwkjc6A6277fZfwFcWngkcXxwn8M7nw5rr8Q4jBTtjkqAelA+Eant5BU+XHyyEKCe4KtyfIc66kPD4Itrnmc18nV8drao2xYQdm5fXUqRwe5uOl1EDAHnIQvwbWteIBYG0c8meH5+rrYl3Axyi/RKfJ1v8AGmMKR4fMNgofE4TEYY2kSSP6wIB8jwNQkhjlFngFexVNXRn3HOb9vJT2xt98REpQvoRYE628r8PsrBLTTxNPs7rjkc/kfNd+j4zTzvArWgH+oZA/9h4hWSKeP5sIcOTJNiCM55jwP++81y7tbD0MWb368x2+utfUWc+fp5bCNgytoez11K4dNFhIEWRwAqgeJI42HE12ccdNEA86BcLBJVzOLBqfktPDSzYvWzQwcuUknr9FfLWqGOlqc82s+p8h9VokZFSZZOf9G+ZU3DEqAKoAA4AcK3taGiw0XOc4uOJxuV7r1RSiJREoiURKIlESiJREoiURKIlESiJREoiURKIlESiJREoiURKIlESiLBi8SI1zEMR/lVmPsBUJJAwXN+4X+ysiiMjsIt3kD7rR2dvDBM2RGs3IMLE+V6zw1sMrsLTn15LTPw+eFuJwy6s1JSyKouxAA5k2Hua1OcGi5KyNaXGzRcqG2hJg8WvRtLGT9EhlzA/5e/yrDM6lqRgLhftF10IG1dKcYYbb5Gyoe8O15sIr4Xpc4vYW7vPiB3islNTzPe6Au9wa+XmreKcQgpom1DWfiO0B+5HVtzVc2BsKXGO1tFUZpJDwHh4nwrugNYAAF8MyOSpkL3G+5JXWN29lYXCoOjSxOhkaxLH63Ly0qJJK7MEUUQ90d6nMU5VGZbXCki/DQX1qt5IaSFtjaHPAOhK19jYtpoUlYAFhewvYe9V08hkiDzurquJsMzo27LZxECupV1DKeIIBHxq5ZS0OFiua75bg5AZsICVGrRcSB3p+FWB3NciqoMIxx/LyVX3Z28+GkBUjuFxcC/3Viq6d350Pxj6jzWzg/E2ttS1J/DJy/wDifI78l0nd7YxxFsTiG6S/ZW9x+1+FYKSl6a08xvyHr7L6murBBengGHmfX3VtdwouSABxJ0AFdgkNFzouEAXGwzKhH3swobLnJ/zBTasJ4lTg2v8ATJdEcJqS29u6+akY9qwNbLKhzGwAYEk9wA1rSKmJ1rOGfWshpZm3u0i3Utt2sCTy1q5UKEfe/BA5WnAb9Eq4b2K3r2xWc1UINi5S+GnWRQ63sdRcEH2IBFeK9pBFwombe3BocrzBD3Mrqfite2KoNVE3IussZ3zwH/Mp/q/CmErz2yD+oKYwWLSZFkjN0YXBsRceteK9rg4Yhose0tpRYdc80iovAXPE9wHEnwFLLx8jYxdxsob+vGDB6zsg72jcD3tXuEqj22Lc27ipufHIkfSMTksDcKx0PDRQTXi0F4AxHRRkW92CY5VnDN3Krk+wW9e2KpFVCTYOU5Xi0KO2ltuDDm0z5NL3Ktb+IC3xr2yqkmZH8RsvezNrw4i5hfOBxIDAehIsfSll7HKyT4TdYNobxYaBsk0oQ/5lax8jax9KWKi+ojYbONls7N2pFiAWibMo55WA9CQL+leWU2SNeLtKj8Rvdg45HjeZVdDYghuPna1e2KqdVQtcWl2YXj+ueA/5lP8AV+FMJXntkH9QT+ueA/5lP9X4UwlPbIP6gpPZe04sQnSQvnW5W4BGo48a8sro5GyC7TcLNi8SsSNI5sqgsT4Ci9c4NBJXrDTrIiupurAMD3g6ii9aQRcLJRerDisUkSl5GVFHFmIAHqaKLnBouSoF9+MGPpvl/S6N8vvavcJWc1kQ3+hsp3A4xJkWSNgyNqCL6+9eLQ14cLt0WeikqZvVu8/SdNApN9WC8Q36Q/7VxK+ifj6SIdtufNfQcN4gzB0Ux7L6W5KIWLESEdPFiJQPo9YD1OU1jwzSH8Vr3dWY8FvLoIx+C9jb75HxWxjJsKEZZMI8L5Tl7QueVyfvFWSOp8Ja6ItO3aqY21OIOZMHN300XPGD4iYKguzsFUfZ+NfQUsAgiDPn2r884jVurqsvGhNm9m3mu2bNwMGBw6xkgIBZmbgzHiT50klawYnmwXZpaQ4RFGLn7r7hpI44w2cPCQQWPZFuyT6aE+ArzpmYMd8uamKWVr+isb8t1EzoZVZ48RJaxWynqEgHmeNwOVY5I+mDpGSG3Vot8M5p8EMkQxX1OuZWlsVysUcjSzhFsSoW8dhYnhrbUVTSwkQskdIQNbbK+sqwaiSFsQLsxca6K5YXGxyLnRwy944eOtdJkrHjE03C5kkMkZwvFjy3Wk28WFBt0o7r2JX+K1qoNbAP3eXzWkcOqSL4PP5armPyi7DWGVZ4rdFPc9Xsh+JtbkePvW2N4cLgr5biNN0Ml7Wv9CpTcPecxRNGUaTXQLxB5+hFvY1ypZfY5S0NJDswBz3X1HDx/wAjStc5wDme6SdxsVLbanxE0ZknHQwjsx8GduQN9fsrJUvmlYXy+60bbldekZBC8MhOJ51OwCy7H3PWSIPKzqzC4C2FhyvcHWpU/Cw+MOkJBPJQquMOjkLYwCBz3U/sfd6HDnMt2bhma1x5WFhXQpqGKA3GZ5lcyq4hNUDC7Icgpatiwrmu9yD+mMJpx6P4MamNFyakf+UzuXSqgusua/Kko+dYPxuP9afjU2rk8Q/MZ63C6BPs6F1KtGhBFj1R+FQXTMbSLEL5srBCCGOIG4RQtzxNudCkbMDA3kqbi51fbapPbKkf5INwzEXvrzP3VL9qwOcDWAP2GSuG2dnLiIXiYCzKQCRexI0I8jUQt0sYkaWlbOHjyoq8cqgewtRTaLCy5xuYg/pfF+Bl/nFTOi5VKP8Ayn9/3XS6gusoHfpb4DEfU+8V63VZqv8AId2L3uSP7Bh/1Yo7Ve0n5DexQPyur/ZIz3TD+V6kzVZeJ/lDt8CrTu8tsLAP/qj/AJRUSt0P5bexeMBsKCIN1FdndnZmUFiWJPdwF7elLrxkLG3y1zVF+VuBEbC5VVb9LewAvrH3VJi5nEwAWW6/BdDfZ0J4xRn9lfwqC62BvJYtkbLTDKyR6Kzs4AFgt+Q8K9JUY4xGLNUF8oMrvHHg4v8AiYhiP2FGZr/Aetet5rNWkuaIm6u+y1/kt2p0uGMLduFstjxym5X2II9KOGajw+XFHhOoV0qK3qhfKBiV+eYKKY2w+Yu9+yTcAZvAafxGpt0XNrXDpWNf8KvLwqy5SoKkWsQLW8qguiQCLLV2Js4YeFIQbhLgHwuSKFQij6NgbyW9RWJREoipvyn4nLhlUcSSfYfiRWOpGKSNnN1/ktMbzFTTyjZlvnkqf8lmCD4wueEUZb1PVH31vecl81w6O8t+QXS96vzSX6v3isFf+nf2L6vhv6pnateMf+nfuD9lVt/R/wBqtd+v/v8AFa+xcODgVYccjHwPa4jv8aUf6QdhUa9t64nrHgsWzsz4CxbKqxHQW6wsTqTw9KQ/oh/1Se54ic9HjwUa7ONmpbsF7OBxy5jfXuNYC4jh7baXz7LrpBoPEnX5ZdtgrfgnhkiAQIUItl0tbuIrtMEbmDDYt+i4L3ytkOO4d9VA767IX+jpEUaRDOvhY3+w2qUEYjaGjQLJxNxnY57tdVzfc3EumIHRkBzYAnhc6a+GtZuJYwGPZqDb55KP8NOYZJY5PhLb/wD5/wBrqOG3dkkcSYuXpCuoQdn1qhlC97g+d17bbLvScRZGwspm4b77qyV01yEoiURc43u/vjCfu/5mqY0K5VT+qYuj1BdVc1+VUn5xg7C561h3nOlhU2rk8R/MZb1mFO7Q21tKKNn+ZR2UEkiYGwHE2sCfSvLBaXzVDQTgHzVk2bIzRRs1izIpNtBcgE2FRWthJaCVWN/d0ziws0Ok6DhwzjiBfkwPA+NSabLHWUpl95uo+qjNzt93zjC426vfKrsLG/6MgPA+Nelu4VNLWm/Ry6+tV0OoLqLm25v974v97/OKmdFyaX9U/vXSagusoLfj8wxH6s/aK9bqs9X+Q7sXrcr8xw/6sUdqlJ+Q3sUF8rv5mn64fyvXrNVm4n+UO3wKtOwPzaD9VH/KKiVti/Lb2Bb9FYubfLB2sJ+9+2KpsXI4pqzv8F0moLrpRFScBjo5tqTyvIiph0EKZmAuxJzkX7rEe1S2XPZI19Q5xOTclD4PFJhNsNkdTFiOakEAubjh/n+2vdQqGuEVVkcnevuunVBddQG+O7a46HLfLIlyjeJ4g+BsPYV6DZZqqnEzbbjRUzdzeyfAyfNccrZBoGOrIORv9JKkRfMLBBVPgd0c2n28wuoI4IBBBBFwRwI5EVBdgG6xzwZvpsv1SPvBqDmYtyFYx+HYHtWhNsdj/iJx+0v/AE1Q6mJ/mO+nktLaxo/lt+R81ozbsO3+Km9T+BrO7h7j/MctLOJsb/KaqbvxskwR/wDG6Qm+hOq2t4nj91Uw0/QVTLuve/cvOJVPtHDprMw2A7819+SBh0045mNfgxv9tdt6+S4Z8buxX3en81l+r94rBX/p39i+m4d+qZ2rXj/u79wf5ag39H/arXfr/wC/xWhsLZTS4ZP7RKqsCMi5bWubjUXrNSU7pKce+QCNMlqrKtsdSfw2kjc3uvrbFaKGVRPKAiscnVsRY25cDa1WOo3RxECQ2AOWSqjr2yzjFG25Izzut7dOMNg0VgCDmBB4HU1Zw9odStB0VfE3FtW5zTmLLQx2774e8uFbQatG+otztfj9vjVD6OSnu+mP9p9euauZWw1No6to/wC3r/XUsmL2isuzJpOH5J1I7j3eXC1b6SoE7A8LkcTpjSh8ZN8vouV7swF51UaFrLfuuQL1DiYxRBvNwCw/w0cNWX8mOK6pDuk4/wAVIPK/41kbw1w/mFfSv4sw/wAoeu5b8OwGX/FT/wAQ+8GtDaNw/mOWZ9e138pvyW9Ds8r/AO9K3mV/6avbCR+4/TyWZ1QHfsaO4+a3AKvWdc53u/vjCfu/5mqY0XKqf1TF0eoLqrm3ypfnWD8z/OlTauTxD8xnrcLpDqCCCLgixB5ioLrLzGVtZbWGmnK3Ki8Ftl4w2KWTNlN8rFD5jjReNcDoqT8qmxY2g+cgWkQgEj6Sk2sfEcvWptOa5/EYWmPpNwrZu/Mz4aFn7RjQm/M2GtRK3QkmME8lRdjH5vtuZG06XPlvzzWYff7VI/CubF7lY4HddKqC6yrHyj4sR4CUHi9kA7yTy9Aak3VZK54bCevJS+7+EMWGhjOhWNQR3G2o968Kuhbhja3qVX+V38zT9cP5XqTNVj4n+UO3wKtG75/ssH6qP+UVArbD+W3sCkKKxc1+WI9bC/vf/wAqmxcjimre/wAF0qoLrqO3g2kMNh5Zj9FTb63BR716M1VNJ0bC7kq9ufurB80jaeFJJHHSMzqC3W1Gp8K9JzWWlpWdEC9oJOeajflH3Zijw6zYeNYzG3WyC11PM25g29zXrSqa6ma2PGwWtyVw3a2oMTho5ubL1vrDRvjUSLLfBL0kYct2LFq0jxg9ZApYdwa+X7DXisDwXFu4UFv3sWPEYV2YDPErOjcxYXI8jbhXrTZZqyBskZJ1C8fJvMzYCLNyLKL/AKIJtXrtV5QOJgF1Z6itiURVrePaDtIuGhbKSLyP+ivny019q5lZO9zxBGbczyC69BTsbGaiUXGgHMqqbew+E6JkhZ5JPpOb5SOfh6/GufipoXtdESXAgk9W63yRVVTC+OUBrXNIA3vsoDcDaQgxsZY2V7xtflfhf1r6d2YX5xRSdHMMW+S61vLGzYaREUszCwAFzx+ysFa1zoHNaLkr6/h7mtqGucbALXSN/mGTI2fosmW2t7W4VWGuFJhsb2tZWlzfbsWIWxXvtZZd14mTDIjqystwQwtz41Kha5sDWuFiFXxFzXVDnNIIPJZtuRnoZCt82RgABe9xwI7vsq+e/ROAF8lnp7dMxxNrHXqULs5cRFhoSkTFo3bOh0JU34X48q50InigZhabg5jqXVndTzVD8TxZwFj1raxW3WdcseHmLHQhlsB4E8K0msJHusdflbxWP/jxf35GhvO9z8lWd7T8z2cMOxHSzuSQOQ0LW8BoPWraCnMMeF2upXO/iCubKfd0OQ7AqxuSrLN0wjLhCDYdw4n4iqOIylr4wBe3vEfRe/w3TBzJpHG1wGAnnqfBdOXfHDW1zg92XWojisG979i6p4PUbWI7Vkw29mGc5cxW/wCkLD35etTZxKBxte3aFCThVSwXtfsKna3rmpRFznbaGXbkCjXIqk+AAZvw96mPhXKlGKsaBsujVBdVUTfDdfF42ZXUxIIwQnWYk63zHq6HQaa1IEBc2qppZnAiwt65KSzbXta2DJ77y+9qe6rf/Lt+36qV3bwMkMOWZg0rMzuV4FmJOmg05V4VfAxzGWec1BpgNoYaeZ4BFNDK5fIzFSpPGx/88K9yKzhk8b3FtiDnZesZsbF44quLyRQKQxijYszkcMz2Fh5fhS4GiPhlnykybyG/eraqgAACwGgFRW5VzezdRcZlkVzFOnZce4B8jwPKvQbLJU0olsQbEbrDhp9rRjI8MExGmcSFb+JFuPlXuS8a6paLEA9d7L7h93pp5knxzq3Rm8cMd+jU95J1Y0vyRtO97g+Y6aAaK01FbFUt+dhYnGqsUfRLGrZ8zM2YmxFrBdBqedSaQFhrIJJgGi1lLbuQYiKJIpljsiBQyMxvbTUFRbTxNeGyvgEjWhr7Zcv9KXrxXqjb7bsYrHSIV6JEjDBbsxJzEanq6cBprUgQFzqumlnItYAeuStuzWnK/l1RWFuwxYHvOqi3xrwrbGX298DuVa3w2NjcavRL0McQa/bYl7dm/V0HO2uvlXoICyVUM0wwiwHb/hWrBZ8gzqqsBbKpJUd1iQPsqK2svbNeNqYQTQyRkA50ZbHhqNPjReSNxNLeaqW6OwsfgQyXhkjYg5S7gqeZXqHj3eFSJBWGmgngyyI7f8Ld2ts7Gx4tsThTGyuio8bki+W9jfv1OvjQWtmrZI5hL0kdsxmCvOOwm0MYnRSCLDRNo5Vi7sOYGgAFMgvHsnlGF1mjfcqybPwSQxrFGLIgAA/3zqK1sYGNDRoF8x7yBfyShnOgzGyjxPO3lVUpeG/hi5+i0QtjLvxDYfUqm7Qg2lGcxd2vzjNx/CBp7VxZWV7Dckns8l34H8OkFgAO3z/ysWyN3MRMxMuZEbVie23h3+/xqNPQzSkmS4B15lTquIwQtAjsSNOQVzi2VCsZiVAFIINuJ8zxvXabTxtZgAyXz7qqV0gkc7MLiO82yzh52XiMx1Hf91+PvUaGW7TC4+8zLtGxXJ47R9HKKlgsyTPsduPELp24e9AxcQjkP5dBZgfpDkw++tThZSo6oStwn4grXUVtUNNjpUxQjewhkBEbAC+cDgTyPgaxOmkZUBjvhdp2roNgifTF7M3t1HUoeHHyx4QguXlkmeNA1jzs3dpxOvC9ZI55Y4NbvLiB81smpoZaixGFgaCbZbKzRTPlVSAZbLmtfKDzJP3V1o8WEYtVxJi3GRHpfLsSedMPG0kj2UXZmP8Av2FT1VZLY2kuXE959tPjsQXscvZjXuX8TxNTJaxt3HILgSPkqpgGC5OQCuu6excRHCsuGkTMbhlNtdefj4aVw2iomcaiJwz26hovu2MpaSJtHK0+7ncczqVMPs/HTm0nRQrzKgFj9p+IqRhrJsn2aOrXx+6kKiigF2YnHr08Pstbae5dkvCxdxxVra+R5Gq5+FWbeM3PI7q2n4zd9pRYcxspLdnHzBBFNDLddA2XS3K9+6tNFNKG9HIw5brJxCCEuMkT257XUztHFmJMyo0jE2VEGpPK54KPE6CukuM92EXAuondzYBikkxM5DYmXtEdlByRPDhrztXpKpggLXF7/iP0VgrxaUoiURKIlESiJREoiURKIlESiJREoiURKIlESiJREoiURKIlESiJRF8JoirW0dqy4gmHBjTg8vBR4KfvHpXLmqZJj0dP3u2XYgpYqcdLVdzd+/12qE3j3cghw4V2Z5nbS3PvsPXjxvas8kDaJoe1xx3y6+eXJXtlPEsUUjR0ds+rkb81z/FYWbCS36yOp0YaEV2aepbMLaOGoOq+IruHTULw4G7To4aHyPUr3u/8pSkBcWuU/wDyILg+JUaj0q0s5KyHiQtaT5q2Pj8Li4yqzRm+oIYZlYdlhfUEGqZohI3Cf9FdamrGsdjYQfEclo4LChFZ55Is/XCDMuUBmLMwudC3wsKy0tO5pxSa527zc/NbK6sjezBEcja997CwHd91r47frCQKeuZZCSSqagcgC3Z4eJrfhJXEfXRM3uepc53i3knxzgNogPVjXgPE958TUiWsFyVy5JZqp4Y0XvoArLuJud0n5aYdTkL8e8C3LvPtXNcTWH/6x/7HyC+mo6QcMbidnMR2hg+xJVkk2JPhH6XCkuv0ozxI+/7fOszqSWmdjp8xuPX+1121sNW3o6kWOx9f6U9snaqYhbrow7SHtKfEffXQp6lkwy1Go3C5lTSvgdZ2h0OxW/WhZkoijtqTENEmYqrsQWGh0FwoPIn7qzzuOJrb2BPod610zAWvfa5aNPHuWvjEMTIiyOFkdVN2JKiznQtcjMQB6aVVIDG4NDjZxA101+6tiIkaXOaLtBOlr6bDlr91r7VkeEuiO+Uws+pLFGBABBOtjfge6q53OiJa0m2EnnYjzVtM1kwa57RcOA0tcEHbTJZVxjmWKKQlZFc3sSFkTK1mA4EXAuOR86kJXF7WPycD3EWOfrRQMLBG+RmbSO9puMvWq1oXk6Kdry9UThWz3HVYhRa9wRbjz1qtjnljzc5Ys78jl8la9rOkjbZueC4tnmM+rNZJGcQoT0oJlS4z3YggXsQeB7r1MlwjBOLUb5qDQwyuAw5NO2WXcvJndoIiGdiZsujZWy3NlY6dYC1/GvMbjE03J962tjbkevmpdGxszxYAYb6XF8sx1cllkxEyOpUMyrCpeMkFj1iCQebi3rUi+RrgRcgNzG+v3H1UGxxPYQ6wJcbHQafY/RY4cZnKKsjdHJLJ1sxvYKCqAnUX18dDUWy4iAHZOJzvy26v8KT4cAJc0YmtGVuZzPWtjaUJjXqyPrJCLF2JAL5W1JvYg/CpztMbfdcdW78zb6qqneJHe80fC7YZ5X7MkxG0WGJUa9ECI206udtQSe8dUftV6+dwnA/bp1XPoDvRlO005P7vi67D0T3LY2xfNCAzDNLlOViLjKxtp4gVZUXuwAnM2+hVVLazyQDZt8xfcKN2nNJGuIQSMQsayK1+shJIylhxBtfWss73xtkaHHIXHMLXTsjkdG8tGbiCNj12U1gFOSxDjU6M2Zh+0DW6IHDY37zc/Nc+YjHcW7hYfJV6CSb5s8ueQDoSbs1yXBNmXW4FuPC/dXOa6X2cvufh3O/MLqvbD7Q2Ow+LYbW0PrvWz8+dY5bMwtJGgz6vGrZQzG99NSRe9WGVzWOsTqBnqAbZ+IVXQMc9lwPhJy0cRew81s4yEo8aJJJaTMrAsxIspIdSTcEEctNatkaWPa1pPvXBz6r39c1TE8PY5zmi7bEZAb2t13+axbOneXIhZgYlYS2Zhd+yoJvrexb276hC90lmk5tBxdun+VOdjIsTwBZxGHIaanwC18Pip+jwrIxZjG7srHt2y6XPA66VWySUsiLTckEnr0Vr4oekmDxYAgAjbX0V6/pLMWKOwVpIkJJN47g5hY9k309al0+IktJsSB2X+x2UfZsIAc0EgOP/AGtppqLZrZ2xCYoZXSSQERkgF2OoI6wub+HrVlS0xxOc1x05/VVUrxLKxr2jXkB3ZL5tXaLRyRhc2SOxl0J0bqjMeVtW9KTzlj220Gvfl9NUpqdskbibXd8Pdnl25BbWEc/OZwWNgsVgSbDNnvYeNhVkbj07wTlZv1v5KmQD2eMgZku+llH4DpWjkszhj0iozvdbhyBYG5BHC/jWeLpHMdYm+YBJy1WqfomvbcC2RIAz0v3qT2PKGQ9sEMQyuSxU81ueI/GtdO67N+w52WOqaWv20yIFgRzst+r1mXwm1EAuo7EYRp9JCUi/QBsz/XI4DwHrWZ8Tpsn5N5bnt8lrZM2DNmbuew7B4reghVFCqoVRwAFhV7WtaLNFgsz3uecTjcqsbVkUbQVpOzHCXHmLn3rlzuArAX6BpK7NM0mhLWaudZa+zNhjGo8+JJvIeqB9EDw593pUKWndUXnkJBOltl7W1LKe1MxoLRrcXuqhvNuX82ZbOLNfLx5Wvceo51okrJaUgS2cDuMj8tFyBwGnrQXUxLCNQc29x1UDidgzxtlZOt3cD8a0/wDIwg2dcHrB8Fy3/wAO1tsTA1w5hw8bLEmyZmNghPx+yvf+Rp9nX7AfJVj+H+IHWO3a5vmt3+rcqAGUFA3DQ6248azT8UEYu1hz55BdKj/hd8p/Ekbls3M+St2G3eiwM0fzhQ8bjVhewbx5kD/fCstQ57ZW+1G7Ty0B8V26GmgbA4UQwvG5zcR27dymMHimwDFTeXDMbq62OX/f/ikcjqM2PvRnQjOytlibXNBHuyDUHK6teDxaSqHjYMp5j7+411o5WyNxMNwuJLE+J2F4sVr4zZaOwkW6Sjg68fJhwYeBquSna52MZO5j1mrYqpzG4Dm3kfDktjDSP2XFmHMdlvEd3kfjVjC7Rwz+irkazVhy+o9c1nqxVLV2iYsh6a2S44i4vyqqbo8P4miug6TH+FqtWCHDEZAAekvoxYlsn1tdL/GqmtgIwj93O+du3krnvqQcR/bytlfs5rJFhIG6SIC/AODmv4AsdSPWpCKF2Jlu3VRdLO3DIT2afZbBWMuqmxdBmHeAdL+tqsswuA3CqvIGE7HLqO6xQ4aHI6KBlJbOLnjxa+tQbHFhLRpupulmxtedcreC0MU2GjRLLmDESKAW1sB1rk8AKoeYGNGV75jX59y0xipkec7WyOQ+XesuITCmQq1s5Kk6sOseyTbS55GpPFOX2OuXMdigw1QZdumfI5brPCIEdrWDRoA1yequpF76W4n3qxvRNcbagfIKtxnewXzDjlpmV5jOHkvGADmJfKVIuebC4GviK8HQv9wDXPReuFRH+ITple4PcvUOAgZTlGZS1yczHrKbDUm+hr1sMLm5Zi/M6jyXj552u942NuQ0PmkUEDh4gLgNdx1u1xvc89L0ayJwLBzz11Rz52Fsh5ZaaJjTAw65uEbLoWuGt/l1vY/GknQuHvbHryPckXTtPufuF9sx3rWE2EMbLcFDYt2utc2FzxOulV4qYsI2Pbn5q3BViQH9w00y8lv4ZY1zRpy1YXJIvzN9avYGNu1ves0hkdZ7t9OWS140w/QZRboWOW3Wsbm1tdeNVgQ9FhHwnJWuNR02I/GM9vWi2H2fETcoCcuXW+q9x7x51YYYybkbW7vFVCokAsDvfv8ABYuihw9mtYnqjtM31VGp9B3VHDFDn5k9ynimny79gO/QLF8/gUSsQycGkujg69UHhc8LXHdUOmhaHE3G5yPZ4KfQTuLALHYZjbPn1r5AcMq516ogDDXOCgOpGU66+VeN6BrcQywduXcvX+0udgOeO3LPvWbFmBFJdQVlKg2UsGJ0W9ganJ0TRdwyd1XuoRdM82ac233tbmvQ2TDZlyXDCxuWOnG2p4eFe+zR2Itr2qPtc1wb6Z6Be12fGA4y6OLNck30trc91SELLEW11UTUSEg3006l4XZUQYNk1Ftbt9Hs311tXgp4wb2z79lI1UpbhvlnsN9V8TZMIBATjx1bmbnnobi9xXgpohcAfdDVzEgk6dnYtrDwKgyqLDj68ySeJq1jAwWCqe9zzdxWSpKCURKIsGNxaRIXc2Uf7sPGq5ZWxtLnHJWRQvleGMFyudbb2kcVODGp1GRRzN+/3r5uqqDUS3YOoL6ykphSw2kPWeS6Hs7DdFEkf6KgevOvpIY+jYGcgvlJ5elkc/mVAY+D5xtBFOqwqGPde9x8be1c6VnTVjW7NF11IX+z0LnbvNvX1XzbjiLHQSv2CpS/IHXj7ilU4RVTHu0IslG0y0ckbdQbr7uvZcTi0PaLhh4i7fiPelD7s8rTre/3804jd1PC8aWt35eSkN69n9Nh2AHWXrr6cR7XrRXwdLCRuM1l4bUdDOCdDkV62VkxOFj6QBgVAIPeNPepQYZ6duIXBCjU46apdgNiCo/E7nR2PRSOh7r3X18KzP4Wy3uOI+y1x8YkuOkaD91CbmTPHijFyOYMOV151h4a5zJyztv3Lo8VYySmEnZbvXQa+iXyyURKIo7byFoWCgkkr2Rc9oGs9UCYyAtVEQJgSRvr2LRxGE6ZogelsBLZytmVrrkbQC3A+3jWd8XSOYDf92e4OVlpZL0TXkYf25XuCM7hbmyElDSmUC91GYcGAW2YDlfuq6nEgLukGeXf1qiqMRawRHLPLlnp/laSxyCUYmzWLlCuU5uj4A+NiA1rfSNUhr+k6a29rWzt6z71oLozEae40ve+WL0bdyxwYOUs9gwSd36S9wVAbQgH9JNPaoMikxG2jyb9WfiMlN80QaLkYmAW67jwOaxrFJkwwIlUokisUS5BsANCCDevA1+CO9wQCDYdikXMxy2LTcgi5yP1WbGYeRpZGCErlgbKR28hYlQ3AMLjzqUjHukc4DKzcudr5XUIpI2xNaTndwvyvYXtyKYmB5WnZEbUQMoYFc2QsWXXzA9aPY+R7y0ahuuV7EkhI3sibGHEZYwbZ2vYArcxW0SVOSKTPlNroeqToNbfZfhV75iW+603ty0WeOnAd77xhvz1HrmvOxcK0DPCblLBkYA2vazg9xuAfG5rymjdC4x7ag/fz717VytnaJRroR9vLuXyLEGOWcmORszKVyqTeygHXhxFGvLHvOE5nl1L10YkjjAcBYG9z1rFsnDyQyAtdhMuZiFPVkGpv5g2/ZqEDHxPu7PELnLQ/wCb/RTqZI5mWblgNhnq3/FvqsaQsMEi5GzArdcpvo9zp5VEMd7K1tjfL7qRe32xzrixvnfLSyzSYNmmkkjusilSpIIV1yi6HvF/Y1N0TjI57MnC1uRHL1ooNma2JrH5tN78wb6+tVrNgpJoo4SDH1XdrgkBrnItxpcXJ9BVZifKxsZFsiT27eatE7IZHSg3zAHZufBSuGMksSEs0T/TGVb3tqOsCLX1uK1MxyRgklp3yHisUgjikcAA4bZnwKxbSRklhlszqgdWsLsM2WzWHHhrbvqEwc2RkmoFwe+2f0U6ctfG+O4BNiOWV8r96wbZxIlgmEasTkAvkYXJJsouLm331XUyCSF4aDpyKtpIzFOwvI15jLrTGYXMRGpLGVg7sym2VRopAsNdBbzr2SO9mDPFmSRsPWiRS4QXnINFgAdz61WqxZYUiYMWhnQXysborXDCw16v2VSS5sQY692uG2wOvyVwDXTOkbazmncZEjT5qw4acOMwBtcjUEX8bHW1dFjw8XC5UkZYbHzWWpqCURKIlESiJREoiidubK+ctGrEiNSzNbiToFHxNY6qm6ctafhFyfDxW6jqvZw5w+I2A8fBZ8BsaCE3jjAP6XE+5qyKlhiN2NzVU1ZPMLPdly2W/WhZlD7uw3Ek54zOWH1Bonw19ax0bb4pf6jfu2W+ufYthGjBbv3W9tLAJPGY3FwfcHkR41fNCyZmByzU874Hh7FQdizPHjUUtcqxiJ7wLivnqZ7mVTWk3scK+nq2Mko3OAtcYu9dIr6ZfJKH2BD0TTQclfOv1H1A9CGFYqRvRF8WwNx2H/N1vrX9K1k25Fj2j/FlMVtWBV+XYjR4kYmKxBvnTgdeJU8L87G1c51IWT9NH3jyXUbWtkpugky5HzVgrorlpREoiURKIlESiJREoiURKIlESiJREoiURKIlESiJREoiURKIlESiJREoiURKIlESiJREoixYlCyMo0JBF+6+l6i8EtICnGQ1wJ2XuKMKAoFgAAB4DhXrQGiwUXOLiXHUrzic2Rsvaym3nbSvH3wm2qlHbGMWl1UNyNjX/tD8bkID38Cx8a43C6W/4z+7zXd4vWW/AZ3+SuddtfPrA0H5QOP0Sp8RxHsb/wARqss98OHYrA/8MsPO/r1ss9WKtKIlESiJREoiURKIlESiJREoiURKIlESiJREoiURKIlESiJREoiURKIlESiJREoiURKIlESiJREoiURKIscMKoCFFgST6k3PxqLWhuQUnvLzcrJUlFKIlESiJREoiURKIlESiJREoiURKIlESiJREoiURKIlESiJREoiURKIlESiJREoiUR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52009"/>
            <a:ext cx="9144000" cy="26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51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 Subtítulo"/>
          <p:cNvSpPr txBox="1">
            <a:spLocks/>
          </p:cNvSpPr>
          <p:nvPr/>
        </p:nvSpPr>
        <p:spPr>
          <a:xfrm>
            <a:off x="539552" y="1844824"/>
            <a:ext cx="8064896" cy="4536504"/>
          </a:xfrm>
          <a:prstGeom prst="roundRect">
            <a:avLst>
              <a:gd name="adj" fmla="val 10043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0" indent="-266700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¿En el colegio nuestros hijos se están formando como personas conscientes, competentes, compasivas y comprometida? ¿Por qué si o por qué no?</a:t>
            </a:r>
          </a:p>
          <a:p>
            <a:pPr marL="357188" indent="-266700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¿En cuáles de estas características siento que debería aplicarme más para trabajar en conjunto con el colegio para lograr una educación integral de calidad para nuestros hijos? </a:t>
            </a:r>
          </a:p>
          <a:p>
            <a:pPr marL="357188" indent="-266700">
              <a:spcBef>
                <a:spcPts val="400"/>
              </a:spcBef>
              <a:spcAft>
                <a:spcPts val="400"/>
              </a:spcAft>
            </a:pPr>
            <a:r>
              <a:rPr lang="es-VE" sz="2600" dirty="0" smtClean="0"/>
              <a:t>¿Qué podemos plantear a futuro para profundizar el desarrollo de las 4Cs en nuestros hijos?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79512" y="332656"/>
            <a:ext cx="8784976" cy="9361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4000" b="1" dirty="0">
                <a:solidFill>
                  <a:schemeClr val="bg1"/>
                </a:solidFill>
              </a:rPr>
              <a:t>P</a:t>
            </a:r>
            <a:r>
              <a:rPr lang="es-ES" sz="4000" b="1" dirty="0" smtClean="0">
                <a:solidFill>
                  <a:schemeClr val="bg1"/>
                </a:solidFill>
              </a:rPr>
              <a:t>reguntas para la reflexión con </a:t>
            </a:r>
            <a:r>
              <a:rPr lang="es-ES" sz="4000" b="1" dirty="0" smtClean="0">
                <a:solidFill>
                  <a:schemeClr val="bg1"/>
                </a:solidFill>
              </a:rPr>
              <a:t>PPRR</a:t>
            </a:r>
            <a:endParaRPr lang="es-ES" sz="4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3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50589" y="3140968"/>
            <a:ext cx="6920753" cy="329320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Por eso invitamos a nuestras comunidades educativas a que reflexionemos sobre el significado de estas características, como marco para impulsar la revisión y la continua mejora de lo que buscamos y hacemos en los colegios, como </a:t>
            </a:r>
            <a:r>
              <a:rPr lang="es-E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estudiantes, docentes, directivos, padres y madres de familia</a:t>
            </a:r>
            <a:r>
              <a:rPr lang="es-ES" sz="2400" b="1" dirty="0" smtClean="0">
                <a:solidFill>
                  <a:schemeClr val="bg1"/>
                </a:solidFill>
              </a:rPr>
              <a:t>, en esta tarea que nos une desde nuestra </a:t>
            </a:r>
            <a:r>
              <a:rPr lang="es-E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anose="020B0603020102020204" pitchFamily="34" charset="0"/>
              </a:rPr>
              <a:t>“Identidad Ignaciana”</a:t>
            </a:r>
            <a:endParaRPr lang="es-ES" sz="3200" b="1" dirty="0">
              <a:solidFill>
                <a:schemeClr val="accent5">
                  <a:lumMod val="40000"/>
                  <a:lumOff val="6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7 Subtítulo"/>
          <p:cNvSpPr txBox="1">
            <a:spLocks/>
          </p:cNvSpPr>
          <p:nvPr/>
        </p:nvSpPr>
        <p:spPr>
          <a:xfrm>
            <a:off x="1106192" y="404664"/>
            <a:ext cx="7009548" cy="2376264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VE" dirty="0" smtClean="0">
                <a:solidFill>
                  <a:schemeClr val="accent5">
                    <a:lumMod val="50000"/>
                  </a:schemeClr>
                </a:solidFill>
              </a:rPr>
              <a:t>Son cuatro cualidades (4 Cs) que se complementan y que juntas constituyen lo que entendemos por una “</a:t>
            </a:r>
            <a:r>
              <a:rPr lang="es-VE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</a:t>
            </a:r>
            <a:r>
              <a:rPr lang="es-VE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ducación </a:t>
            </a:r>
            <a:r>
              <a:rPr lang="es-VE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I</a:t>
            </a:r>
            <a:r>
              <a:rPr lang="es-VE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ntegral de Calidad”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3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4056" y="2780928"/>
            <a:ext cx="8388424" cy="1224136"/>
          </a:xfrm>
        </p:spPr>
        <p:txBody>
          <a:bodyPr>
            <a:noAutofit/>
          </a:bodyPr>
          <a:lstStyle/>
          <a:p>
            <a:pPr algn="l"/>
            <a:r>
              <a:rPr lang="es-VE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¿Qué entendemos por “Conscientes”?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097868" y="4077072"/>
            <a:ext cx="7200800" cy="2304256"/>
          </a:xfrm>
        </p:spPr>
        <p:txBody>
          <a:bodyPr>
            <a:noAutofit/>
          </a:bodyPr>
          <a:lstStyle/>
          <a:p>
            <a:pPr algn="just"/>
            <a:r>
              <a:rPr lang="es-VE" sz="2400" dirty="0" smtClean="0">
                <a:solidFill>
                  <a:schemeClr val="tx1"/>
                </a:solidFill>
              </a:rPr>
              <a:t>El diccionario define conciencia como: “propiedad del espíritu humano de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reconocerse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en sus atributos esenciales y en todas las modificaciones que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en sí mismo </a:t>
            </a:r>
            <a:r>
              <a:rPr lang="es-VE" sz="2400" dirty="0" smtClean="0">
                <a:solidFill>
                  <a:schemeClr val="tx1"/>
                </a:solidFill>
              </a:rPr>
              <a:t>experimenta”, y añade, “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conocimiento interior </a:t>
            </a:r>
            <a:r>
              <a:rPr lang="es-VE" sz="2400" dirty="0" smtClean="0">
                <a:solidFill>
                  <a:schemeClr val="tx1"/>
                </a:solidFill>
              </a:rPr>
              <a:t>del bien que debemos hacer y del mal que debemos evitar”; “conocimiento exacto y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reflexivo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 smtClean="0">
                <a:solidFill>
                  <a:schemeClr val="tx1"/>
                </a:solidFill>
              </a:rPr>
              <a:t>de las cosas”.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213631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Elipse"/>
          <p:cNvSpPr/>
          <p:nvPr/>
        </p:nvSpPr>
        <p:spPr>
          <a:xfrm>
            <a:off x="7145339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5953417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147670" y="747649"/>
            <a:ext cx="1418347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4761495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779912" y="116632"/>
            <a:ext cx="1752826" cy="17528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20138" y="747649"/>
            <a:ext cx="1413727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901721" y="1709724"/>
            <a:ext cx="1558821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092280" y="1700808"/>
            <a:ext cx="1846698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 marL="179388">
              <a:tabLst>
                <a:tab pos="179388" algn="l"/>
              </a:tabLst>
            </a:pPr>
            <a:r>
              <a:rPr lang="es-V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personas “Conscientes”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467544" y="1656184"/>
            <a:ext cx="7776864" cy="4941168"/>
          </a:xfrm>
        </p:spPr>
        <p:txBody>
          <a:bodyPr>
            <a:noAutofit/>
          </a:bodyPr>
          <a:lstStyle/>
          <a:p>
            <a:pPr marL="269875" lvl="0" indent="-269875" algn="l">
              <a:buFont typeface="Arial" pitchFamily="34" charset="0"/>
              <a:buChar char="•"/>
            </a:pPr>
            <a:r>
              <a:rPr lang="es-VE" sz="2200" dirty="0" smtClean="0">
                <a:solidFill>
                  <a:schemeClr val="tx1"/>
                </a:solidFill>
              </a:rPr>
              <a:t>Entienden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la vida como un </a:t>
            </a:r>
            <a:r>
              <a:rPr lang="es-VE" sz="22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don</a:t>
            </a:r>
            <a:r>
              <a:rPr lang="es-VE" sz="2200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es-VE" sz="2200" dirty="0" smtClean="0">
                <a:solidFill>
                  <a:schemeClr val="tx1"/>
                </a:solidFill>
              </a:rPr>
              <a:t>y agradecen su dimensión de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gratuidad.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200" dirty="0" smtClean="0">
                <a:solidFill>
                  <a:schemeClr val="tx1"/>
                </a:solidFill>
              </a:rPr>
              <a:t>Se reconocen como invitadas a ser</a:t>
            </a:r>
            <a:r>
              <a:rPr lang="es-VE" sz="2200" b="1" dirty="0" smtClean="0">
                <a:solidFill>
                  <a:schemeClr val="tx1"/>
                </a:solidFill>
              </a:rPr>
              <a:t> </a:t>
            </a:r>
            <a:r>
              <a:rPr lang="es-VE" sz="2200" b="1" dirty="0" err="1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-creadores responsables de sí mismas y de su mundo, </a:t>
            </a:r>
            <a:r>
              <a:rPr lang="es-VE" sz="2200" dirty="0" smtClean="0">
                <a:solidFill>
                  <a:schemeClr val="tx1"/>
                </a:solidFill>
              </a:rPr>
              <a:t>y llamadas a cuidarlo y mejorarlo y a hacer el bien.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200" dirty="0" smtClean="0">
                <a:solidFill>
                  <a:schemeClr val="tx1"/>
                </a:solidFill>
              </a:rPr>
              <a:t>Desarrollan su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libertad </a:t>
            </a:r>
            <a:r>
              <a:rPr lang="es-VE" sz="2200" dirty="0" smtClean="0">
                <a:solidFill>
                  <a:schemeClr val="tx1"/>
                </a:solidFill>
              </a:rPr>
              <a:t>para decidir y usarla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responsablemente.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200" dirty="0">
                <a:solidFill>
                  <a:schemeClr val="tx1"/>
                </a:solidFill>
              </a:rPr>
              <a:t>R</a:t>
            </a:r>
            <a:r>
              <a:rPr lang="es-VE" sz="2200" dirty="0" smtClean="0">
                <a:solidFill>
                  <a:schemeClr val="tx1"/>
                </a:solidFill>
              </a:rPr>
              <a:t>econocen la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dignidad de las otras personas</a:t>
            </a:r>
            <a:r>
              <a:rPr lang="es-VE" sz="2200" dirty="0" smtClean="0">
                <a:solidFill>
                  <a:schemeClr val="tx1"/>
                </a:solidFill>
              </a:rPr>
              <a:t>, aman la propia realización y la de los otros, y entienden que los demás no son objetos suyos, sino personas igualmente llamadas a realizarse en un “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nos-otros</a:t>
            </a:r>
            <a:r>
              <a:rPr lang="es-VE" sz="2200" dirty="0" smtClean="0">
                <a:solidFill>
                  <a:schemeClr val="tx1"/>
                </a:solidFill>
              </a:rPr>
              <a:t>” que los incluye.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es-VE" sz="2200" dirty="0" smtClean="0">
                <a:solidFill>
                  <a:schemeClr val="tx1"/>
                </a:solidFill>
              </a:rPr>
              <a:t>Reconocen como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 sentido </a:t>
            </a:r>
            <a:r>
              <a:rPr lang="es-VE" sz="2200" dirty="0" smtClean="0">
                <a:solidFill>
                  <a:schemeClr val="tx1"/>
                </a:solidFill>
              </a:rPr>
              <a:t>y razón de ser a </a:t>
            </a:r>
            <a:r>
              <a:rPr lang="es-VE" sz="22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Dios-Amor</a:t>
            </a:r>
            <a:r>
              <a:rPr lang="es-VE" sz="2200" dirty="0" smtClean="0">
                <a:solidFill>
                  <a:schemeClr val="tx1"/>
                </a:solidFill>
              </a:rPr>
              <a:t>, que nos crea a su imagen y semejanza y es origen y sentido de la vida: de la que recibimos y de la que construimos libremente.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5544616" cy="1143000"/>
          </a:xfrm>
        </p:spPr>
        <p:txBody>
          <a:bodyPr>
            <a:normAutofit/>
          </a:bodyPr>
          <a:lstStyle/>
          <a:p>
            <a:pPr algn="l"/>
            <a:r>
              <a:rPr lang="es-VE" b="1" dirty="0" smtClean="0">
                <a:solidFill>
                  <a:schemeClr val="accent5">
                    <a:lumMod val="50000"/>
                  </a:schemeClr>
                </a:solidFill>
              </a:rPr>
              <a:t>¿Cómo las formamos?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1116" y="960693"/>
            <a:ext cx="6768752" cy="1512168"/>
          </a:xfrm>
        </p:spPr>
        <p:txBody>
          <a:bodyPr>
            <a:normAutofit fontScale="85000" lnSpcReduction="10000"/>
          </a:bodyPr>
          <a:lstStyle/>
          <a:p>
            <a:pPr marL="0" indent="17463">
              <a:lnSpc>
                <a:spcPct val="120000"/>
              </a:lnSpc>
              <a:spcBef>
                <a:spcPts val="600"/>
              </a:spcBef>
              <a:buNone/>
            </a:pPr>
            <a:r>
              <a:rPr lang="es-VE" sz="2300" dirty="0" smtClean="0"/>
              <a:t>Promoviendo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espacios de reflexión </a:t>
            </a:r>
            <a:r>
              <a:rPr lang="es-VE" sz="2300" dirty="0" smtClean="0"/>
              <a:t>con educadores y                          estudiantes donde se les ayude a caer en cuenta de </a:t>
            </a:r>
            <a:r>
              <a:rPr lang="es-VE" sz="23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sus propios  pensamientos, actitudes, acciones y sentimientos </a:t>
            </a:r>
            <a:r>
              <a:rPr lang="es-VE" sz="2300" dirty="0" smtClean="0"/>
              <a:t>mediante preguntas sobre temas como los siguientes:</a:t>
            </a:r>
            <a:endParaRPr lang="es-ES" sz="2100" b="1" dirty="0" smtClean="0"/>
          </a:p>
          <a:p>
            <a:pPr marL="269875" indent="-269875"/>
            <a:endParaRPr lang="es-ES" sz="2100" b="1" dirty="0" smtClean="0"/>
          </a:p>
          <a:p>
            <a:pPr marL="669925" lvl="1" indent="-269875"/>
            <a:endParaRPr lang="es-VE" sz="1700" b="1" dirty="0" smtClean="0"/>
          </a:p>
          <a:p>
            <a:pPr marL="360363">
              <a:buNone/>
            </a:pPr>
            <a:endParaRPr lang="en-US" sz="2100" b="1" dirty="0"/>
          </a:p>
        </p:txBody>
      </p:sp>
      <p:sp>
        <p:nvSpPr>
          <p:cNvPr id="8" name="7 Elipse"/>
          <p:cNvSpPr/>
          <p:nvPr/>
        </p:nvSpPr>
        <p:spPr>
          <a:xfrm>
            <a:off x="7020272" y="260648"/>
            <a:ext cx="1800200" cy="1800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94404" y="960693"/>
            <a:ext cx="1451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478937" y="2535704"/>
            <a:ext cx="8352928" cy="38164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269875" marR="0" lvl="0" indent="-269875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V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s-V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vida</a:t>
            </a:r>
            <a:r>
              <a:rPr kumimoji="0" lang="es-V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como un </a:t>
            </a:r>
            <a:r>
              <a:rPr kumimoji="0" lang="es-VE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don recibido y gratuito</a:t>
            </a:r>
          </a:p>
          <a:p>
            <a:pPr marL="269875" marR="0" lvl="0" indent="-269875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La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libertad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en el sentido en que las respuestas, decisiones y acciones no están plenamente determinadas por otro, sino que puede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escoger uno mismo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269875" marR="0" lvl="0" indent="-269875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Ejemplos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de situaciones donde se ha hecho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buen uso de la libertad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actuando con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responsabilidad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y donde se ha hecho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mal uso de la libertad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con actuación 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irresponsable</a:t>
            </a:r>
            <a:r>
              <a:rPr kumimoji="0" lang="es-ES" sz="2000" i="0" u="none" strike="noStrike" kern="1200" cap="none" spc="-2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en la casa, en el colegio, entre amigos, en el país. </a:t>
            </a:r>
          </a:p>
          <a:p>
            <a:pPr marL="269875" marR="0" lvl="0" indent="-269875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reconocimiento y defensa de la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propia dignidad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 de la de los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otros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69875" marR="0" lvl="0" indent="-269875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comprensión de que nuestra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identidad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 es sólo “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yo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sino “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nos-otros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269875" marR="0" lvl="0" indent="-269875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Jesús de Nazaret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relación al que está en alguna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necesidad o debilidad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69875" marR="0" lvl="0" indent="-269875" algn="l" defTabSz="914400" rtl="0" eaLnBrk="1" fontAlgn="auto" latinLnBrk="0" hangingPunct="1"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Todos somos </a:t>
            </a:r>
            <a:r>
              <a:rPr kumimoji="0" lang="es-E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co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-creadores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también del 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+mn-cs"/>
              </a:rPr>
              <a:t>mundo</a:t>
            </a: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que nos rodea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lipse"/>
          <p:cNvSpPr/>
          <p:nvPr/>
        </p:nvSpPr>
        <p:spPr>
          <a:xfrm>
            <a:off x="3779912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852936"/>
            <a:ext cx="8532440" cy="1224136"/>
          </a:xfrm>
        </p:spPr>
        <p:txBody>
          <a:bodyPr>
            <a:noAutofit/>
          </a:bodyPr>
          <a:lstStyle/>
          <a:p>
            <a:pPr algn="l"/>
            <a:r>
              <a:rPr lang="es-VE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¿Qué entendemos por “Competentes”?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280920" cy="2808312"/>
          </a:xfrm>
        </p:spPr>
        <p:txBody>
          <a:bodyPr>
            <a:noAutofit/>
          </a:bodyPr>
          <a:lstStyle/>
          <a:p>
            <a:pPr algn="l"/>
            <a:r>
              <a:rPr lang="es-VE" sz="2400" dirty="0" smtClean="0">
                <a:solidFill>
                  <a:schemeClr val="tx1"/>
                </a:solidFill>
              </a:rPr>
              <a:t>Ser competente significa tener las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cualidades o conocimientos adecuados para la acción exitosa</a:t>
            </a:r>
            <a:r>
              <a:rPr lang="es-VE" sz="2400" dirty="0" smtClean="0">
                <a:solidFill>
                  <a:schemeClr val="tx1"/>
                </a:solidFill>
              </a:rPr>
              <a:t>. </a:t>
            </a:r>
            <a:r>
              <a:rPr lang="es-VE" sz="2400" dirty="0">
                <a:solidFill>
                  <a:schemeClr val="tx1"/>
                </a:solidFill>
              </a:rPr>
              <a:t>La educación jesuita tiene que hacer todo lo posible para formar individuos </a:t>
            </a:r>
            <a:r>
              <a:rPr lang="es-VE" sz="2400" dirty="0" smtClean="0">
                <a:solidFill>
                  <a:schemeClr val="tx1"/>
                </a:solidFill>
              </a:rPr>
              <a:t>competentes y los estudiantes por lograrlo, </a:t>
            </a:r>
            <a:r>
              <a:rPr lang="es-VE" sz="2400" dirty="0">
                <a:solidFill>
                  <a:schemeClr val="tx1"/>
                </a:solidFill>
              </a:rPr>
              <a:t>lo contrario es un fraude.</a:t>
            </a:r>
            <a:endParaRPr lang="es-VE" sz="2400" dirty="0" smtClean="0">
              <a:solidFill>
                <a:schemeClr val="tx1"/>
              </a:solidFill>
            </a:endParaRPr>
          </a:p>
          <a:p>
            <a:pPr algn="l"/>
            <a:r>
              <a:rPr lang="es-VE" sz="2400" dirty="0">
                <a:solidFill>
                  <a:schemeClr val="tx1"/>
                </a:solidFill>
              </a:rPr>
              <a:t>La clave de la calidad </a:t>
            </a:r>
            <a:r>
              <a:rPr lang="es-VE" sz="2400" dirty="0" smtClean="0">
                <a:solidFill>
                  <a:schemeClr val="tx1"/>
                </a:solidFill>
              </a:rPr>
              <a:t>está </a:t>
            </a:r>
            <a:r>
              <a:rPr lang="es-VE" sz="2400" dirty="0">
                <a:solidFill>
                  <a:schemeClr val="tx1"/>
                </a:solidFill>
              </a:rPr>
              <a:t>en el para qué y cómo se va a usar esa competencia. Entonces entra </a:t>
            </a:r>
            <a:r>
              <a:rPr lang="es-VE" sz="2400" dirty="0" smtClean="0">
                <a:solidFill>
                  <a:schemeClr val="tx1"/>
                </a:solidFill>
              </a:rPr>
              <a:t>el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discernimiento</a:t>
            </a:r>
            <a:r>
              <a:rPr lang="es-VE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s-VE" sz="2400" dirty="0">
                <a:solidFill>
                  <a:schemeClr val="tx1"/>
                </a:solidFill>
              </a:rPr>
              <a:t>desde las otras 3 </a:t>
            </a:r>
            <a:r>
              <a:rPr lang="es-VE" sz="2400" dirty="0" smtClean="0">
                <a:solidFill>
                  <a:schemeClr val="tx1"/>
                </a:solidFill>
              </a:rPr>
              <a:t>Cs, con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conciencia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, compasión y compromiso</a:t>
            </a:r>
            <a:r>
              <a:rPr lang="es-VE" sz="2400" dirty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89"/>
          <a:stretch/>
        </p:blipFill>
        <p:spPr bwMode="auto">
          <a:xfrm>
            <a:off x="395536" y="404664"/>
            <a:ext cx="3240360" cy="2163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7145339" y="102810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953417" y="116632"/>
            <a:ext cx="1752826" cy="17528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47670" y="747649"/>
            <a:ext cx="1418347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Compasivos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761495" y="1028102"/>
            <a:ext cx="1752826" cy="175282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920138" y="747649"/>
            <a:ext cx="1413727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Conscientes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858498" y="1709725"/>
            <a:ext cx="1558821" cy="389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092280" y="1700808"/>
            <a:ext cx="1846698" cy="3895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Comprometidos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64896" cy="4536504"/>
          </a:xfrm>
        </p:spPr>
        <p:txBody>
          <a:bodyPr>
            <a:noAutofit/>
          </a:bodyPr>
          <a:lstStyle/>
          <a:p>
            <a:pPr marL="269875" lvl="0" indent="-269875"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Están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dispuestas a</a:t>
            </a:r>
            <a:r>
              <a:rPr lang="es-VE" sz="2400" dirty="0" smtClean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superarse</a:t>
            </a:r>
            <a:r>
              <a:rPr lang="es-VE" sz="2400" dirty="0" smtClean="0">
                <a:solidFill>
                  <a:schemeClr val="tx1"/>
                </a:solidFill>
              </a:rPr>
              <a:t>, y a desarrollar sus habilidades intelectuales, emocionales y sociales, para su realización humana y profesional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en servicio a los demás.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400" dirty="0">
                <a:solidFill>
                  <a:schemeClr val="tx1"/>
                </a:solidFill>
              </a:rPr>
              <a:t>S</a:t>
            </a:r>
            <a:r>
              <a:rPr lang="es-VE" sz="2400" dirty="0" smtClean="0">
                <a:solidFill>
                  <a:schemeClr val="tx1"/>
                </a:solidFill>
              </a:rPr>
              <a:t>aben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hacer y actuar con idoneidad y discernimiento</a:t>
            </a:r>
            <a:r>
              <a:rPr lang="es-VE" sz="2400" dirty="0" smtClean="0">
                <a:solidFill>
                  <a:schemeClr val="tx1"/>
                </a:solidFill>
              </a:rPr>
              <a:t>, entendiendo lo que hacen, el por qué y las consecuencias de sus actos. 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69875" lvl="0" indent="-269875"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Son capaces de </a:t>
            </a:r>
            <a:r>
              <a:rPr lang="es-VE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aprender a aprender</a:t>
            </a:r>
            <a:r>
              <a:rPr lang="es-VE" sz="2400" dirty="0" smtClean="0">
                <a:solidFill>
                  <a:schemeClr val="tx1"/>
                </a:solidFill>
              </a:rPr>
              <a:t>, de identificar y solucionar problemas, de crear y utilizar nuevo conocimiento para el progreso de la sociedad.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69875" indent="-269875" algn="l">
              <a:buFont typeface="Arial" pitchFamily="34" charset="0"/>
              <a:buChar char="•"/>
            </a:pPr>
            <a:r>
              <a:rPr lang="es-VE" sz="2400" dirty="0" smtClean="0">
                <a:solidFill>
                  <a:schemeClr val="tx1"/>
                </a:solidFill>
              </a:rPr>
              <a:t>Son capaces de utilizar su conocimiento y habilidades para </a:t>
            </a:r>
            <a:r>
              <a:rPr lang="es-VE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vivir en su propio contexto y transformarlo</a:t>
            </a:r>
            <a:r>
              <a:rPr lang="es-VE" sz="2400" b="1" dirty="0" smtClean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93610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VE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personas “Competentes”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27384"/>
            <a:ext cx="5544616" cy="1143000"/>
          </a:xfrm>
        </p:spPr>
        <p:txBody>
          <a:bodyPr>
            <a:normAutofit/>
          </a:bodyPr>
          <a:lstStyle/>
          <a:p>
            <a:pPr algn="l"/>
            <a:r>
              <a:rPr lang="es-VE" b="1" dirty="0" smtClean="0">
                <a:solidFill>
                  <a:schemeClr val="accent5">
                    <a:lumMod val="50000"/>
                  </a:schemeClr>
                </a:solidFill>
              </a:rPr>
              <a:t>¿Cómo las formamos?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6768752" cy="1512168"/>
          </a:xfrm>
        </p:spPr>
        <p:txBody>
          <a:bodyPr>
            <a:normAutofit fontScale="92500" lnSpcReduction="10000"/>
          </a:bodyPr>
          <a:lstStyle/>
          <a:p>
            <a:pPr marL="0" indent="17463">
              <a:lnSpc>
                <a:spcPct val="120000"/>
              </a:lnSpc>
              <a:spcBef>
                <a:spcPts val="600"/>
              </a:spcBef>
              <a:buNone/>
            </a:pPr>
            <a:r>
              <a:rPr lang="es-VE" sz="2200" dirty="0" smtClean="0"/>
              <a:t>Corresponde a los educadores pensar</a:t>
            </a:r>
            <a:r>
              <a:rPr lang="es-VE" sz="2200" b="1" dirty="0" smtClean="0"/>
              <a:t> </a:t>
            </a:r>
            <a:r>
              <a:rPr lang="es-VE" sz="2200" dirty="0" smtClean="0"/>
              <a:t>en</a:t>
            </a:r>
            <a:r>
              <a:rPr lang="es-VE" sz="2200" b="1" dirty="0" smtClean="0"/>
              <a:t> </a:t>
            </a:r>
            <a:r>
              <a:rPr lang="es-VE" sz="22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cómo formar las competencias específicas de cada nivel y asignatura </a:t>
            </a:r>
            <a:r>
              <a:rPr lang="es-VE" sz="2200" dirty="0" smtClean="0"/>
              <a:t>a la luz de las cualidades de la persona competente como la entendemos en nuestra propuesta educativa. Son claves:</a:t>
            </a:r>
            <a:endParaRPr lang="es-ES" sz="2200" dirty="0" smtClean="0"/>
          </a:p>
          <a:p>
            <a:pPr marL="269875" indent="-269875"/>
            <a:endParaRPr lang="es-ES" sz="2100" b="1" dirty="0" smtClean="0"/>
          </a:p>
          <a:p>
            <a:pPr marL="669925" lvl="1" indent="-269875"/>
            <a:endParaRPr lang="es-VE" sz="1700" b="1" dirty="0" smtClean="0"/>
          </a:p>
          <a:p>
            <a:pPr marL="360363">
              <a:buNone/>
            </a:pPr>
            <a:endParaRPr lang="en-US" sz="2100" b="1" dirty="0"/>
          </a:p>
        </p:txBody>
      </p:sp>
      <p:sp>
        <p:nvSpPr>
          <p:cNvPr id="8" name="7 Elipse"/>
          <p:cNvSpPr/>
          <p:nvPr/>
        </p:nvSpPr>
        <p:spPr>
          <a:xfrm>
            <a:off x="7020272" y="260648"/>
            <a:ext cx="1800200" cy="1800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19897" y="960693"/>
            <a:ext cx="1600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2000" b="1" dirty="0" smtClean="0">
                <a:solidFill>
                  <a:schemeClr val="bg1"/>
                </a:solidFill>
              </a:rPr>
              <a:t>Competentes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323528" y="2564904"/>
            <a:ext cx="8568952" cy="3672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269875" lvl="0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Procesos pedagógicos activos </a:t>
            </a:r>
            <a:r>
              <a:rPr lang="es-ES" sz="3200" dirty="0" smtClean="0"/>
              <a:t>para poner a los estudiantes en interacción con la realidad, prepararlos para asombrarse, hacerse preguntas, plantearse y resolver problemas educando sus múltiples inteligencias.</a:t>
            </a:r>
          </a:p>
          <a:p>
            <a:pPr marL="269875" lvl="0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3200" b="1" spc="-2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Metodologías basadas en el aprendizaje </a:t>
            </a:r>
            <a:r>
              <a:rPr lang="es-ES" sz="3200" b="1" spc="-20" dirty="0" err="1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experiencial</a:t>
            </a:r>
            <a:r>
              <a:rPr lang="es-ES" sz="3200" b="1" spc="-2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, interdisciplinario, cooperativo y creativo</a:t>
            </a:r>
            <a:r>
              <a:rPr lang="es-ES" sz="3200" spc="-2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,</a:t>
            </a:r>
            <a:r>
              <a:rPr lang="es-ES" sz="3200" spc="-20" dirty="0" smtClean="0"/>
              <a:t> haciendo al formando el protagonista de su aprendizaje.</a:t>
            </a:r>
          </a:p>
          <a:p>
            <a:pPr marL="269875" lvl="0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Formación</a:t>
            </a:r>
            <a:r>
              <a:rPr lang="es-ES" sz="3200" dirty="0" smtClean="0"/>
              <a:t>, desde temprana edad, en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competencias de liderazgo, comunicación, manejo de lo digital, emprendimiento, ciudadanía universal</a:t>
            </a:r>
            <a:r>
              <a:rPr lang="es-ES" sz="3200" dirty="0" smtClean="0"/>
              <a:t>, etc., todo iluminado desde el Paradigma Pedagógico Ignaciano. </a:t>
            </a:r>
          </a:p>
          <a:p>
            <a:pPr marL="269875" lvl="0" indent="-26987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3200" dirty="0" smtClean="0"/>
              <a:t>Fomento de la capacidad de </a:t>
            </a:r>
            <a:r>
              <a:rPr lang="es-ES" sz="32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reflexión y discernimiento </a:t>
            </a:r>
            <a:r>
              <a:rPr lang="es-ES" sz="3200" dirty="0" smtClean="0"/>
              <a:t>desde las otras 3 </a:t>
            </a:r>
            <a:r>
              <a:rPr lang="es-ES" sz="3200" dirty="0" err="1" smtClean="0"/>
              <a:t>Cs.</a:t>
            </a:r>
            <a:endParaRPr lang="es-ES" sz="3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2211</Words>
  <Application>Microsoft Office PowerPoint</Application>
  <PresentationFormat>Presentación en pantalla (4:3)</PresentationFormat>
  <Paragraphs>132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Proponemos una educación que forme personas conscientes, competentes, compasivas y comprometidas, para los demás y con los demás</vt:lpstr>
      <vt:lpstr>Diapositiva 3</vt:lpstr>
      <vt:lpstr>¿Qué entendemos por “Conscientes”?</vt:lpstr>
      <vt:lpstr>Las personas “Conscientes”</vt:lpstr>
      <vt:lpstr>¿Cómo las formamos?</vt:lpstr>
      <vt:lpstr>¿Qué entendemos por “Competentes”?</vt:lpstr>
      <vt:lpstr>Las personas “Competentes”</vt:lpstr>
      <vt:lpstr>¿Cómo las formamos?</vt:lpstr>
      <vt:lpstr>¿Qué entendemos por “Compasivos”?</vt:lpstr>
      <vt:lpstr>Las personas “Compasivas”</vt:lpstr>
      <vt:lpstr>¿Cómo las formamos?</vt:lpstr>
      <vt:lpstr>¿Qué entendemos por “Comprometidos”?</vt:lpstr>
      <vt:lpstr>Las personas “Comprometidas”</vt:lpstr>
      <vt:lpstr>¿Cómo las formamos?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Principios y exigencias para el logro de una educación de calidad con equidad</dc:title>
  <dc:creator>Ana Guinand</dc:creator>
  <cp:lastModifiedBy>Any</cp:lastModifiedBy>
  <cp:revision>73</cp:revision>
  <dcterms:created xsi:type="dcterms:W3CDTF">2014-07-08T15:03:36Z</dcterms:created>
  <dcterms:modified xsi:type="dcterms:W3CDTF">2015-03-16T20:20:57Z</dcterms:modified>
</cp:coreProperties>
</file>